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8" r:id="rId5"/>
    <p:sldId id="678" r:id="rId6"/>
    <p:sldId id="679" r:id="rId7"/>
    <p:sldId id="680" r:id="rId8"/>
    <p:sldId id="659" r:id="rId9"/>
    <p:sldId id="261" r:id="rId10"/>
    <p:sldId id="660" r:id="rId11"/>
    <p:sldId id="661" r:id="rId12"/>
    <p:sldId id="665" r:id="rId13"/>
    <p:sldId id="666" r:id="rId14"/>
    <p:sldId id="638" r:id="rId15"/>
    <p:sldId id="668" r:id="rId16"/>
    <p:sldId id="669" r:id="rId17"/>
    <p:sldId id="670" r:id="rId18"/>
    <p:sldId id="671" r:id="rId19"/>
    <p:sldId id="685" r:id="rId20"/>
    <p:sldId id="663" r:id="rId21"/>
    <p:sldId id="662" r:id="rId22"/>
    <p:sldId id="664" r:id="rId23"/>
    <p:sldId id="688" r:id="rId24"/>
    <p:sldId id="683" r:id="rId25"/>
    <p:sldId id="684" r:id="rId26"/>
    <p:sldId id="686"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08"/>
  </p:normalViewPr>
  <p:slideViewPr>
    <p:cSldViewPr snapToGrid="0">
      <p:cViewPr varScale="1">
        <p:scale>
          <a:sx n="114" d="100"/>
          <a:sy n="114" d="100"/>
        </p:scale>
        <p:origin x="704" y="16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B0AB4-2838-47E1-B5A7-150071F9E406}" type="datetimeFigureOut">
              <a:rPr lang="en-GB" smtClean="0"/>
              <a:t>27/11/2023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EDA52-98B7-49A9-A231-4D9FA3F79575}" type="slidenum">
              <a:rPr lang="en-GB" smtClean="0"/>
              <a:t>‹#›</a:t>
            </a:fld>
            <a:endParaRPr lang="en-GB"/>
          </a:p>
        </p:txBody>
      </p:sp>
    </p:spTree>
    <p:extLst>
      <p:ext uri="{BB962C8B-B14F-4D97-AF65-F5344CB8AC3E}">
        <p14:creationId xmlns:p14="http://schemas.microsoft.com/office/powerpoint/2010/main" val="348489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97D2-133A-4B70-B0F5-011753A36A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734F67-B77A-4E29-94D0-7EF0FBE44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E84335-3BFF-46C3-9694-C6AA505E2DC5}"/>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5" name="Footer Placeholder 4">
            <a:extLst>
              <a:ext uri="{FF2B5EF4-FFF2-40B4-BE49-F238E27FC236}">
                <a16:creationId xmlns:a16="http://schemas.microsoft.com/office/drawing/2014/main" id="{EC5F3877-AFB9-4EFF-B9DD-5DA3BE963A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119DCF-49CC-4BBB-A41F-CB55ED6C1FA7}"/>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428130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8811-6557-4321-9CD3-62362A63B0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1EC440-BCD5-49FA-94A5-0091C978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3DA58-6BCD-426C-9091-0558160D34C4}"/>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5" name="Footer Placeholder 4">
            <a:extLst>
              <a:ext uri="{FF2B5EF4-FFF2-40B4-BE49-F238E27FC236}">
                <a16:creationId xmlns:a16="http://schemas.microsoft.com/office/drawing/2014/main" id="{37CAE61F-7621-4693-ACCD-3CBD574D30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EB2781-45BE-44D3-9409-8B61C1EB6E04}"/>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408495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0E1BFF-79CD-4E2C-8647-56E7EA3AFC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B02803-B7AF-48B1-B5CC-AB9824D42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14F050-D817-4303-95DB-22441F6DEB68}"/>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5" name="Footer Placeholder 4">
            <a:extLst>
              <a:ext uri="{FF2B5EF4-FFF2-40B4-BE49-F238E27FC236}">
                <a16:creationId xmlns:a16="http://schemas.microsoft.com/office/drawing/2014/main" id="{AE8E4C40-49F7-40E5-A80A-54E40F1D22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13DF1C-3E31-48E1-BE02-4368374474C3}"/>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236544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E6438-FC50-4BD5-8200-4DF0BA7C8F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370FEA-507B-47D3-AC2A-3EC0A72172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85E726-A5B9-4F86-8D30-A7E7BC2A9FD7}"/>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5" name="Footer Placeholder 4">
            <a:extLst>
              <a:ext uri="{FF2B5EF4-FFF2-40B4-BE49-F238E27FC236}">
                <a16:creationId xmlns:a16="http://schemas.microsoft.com/office/drawing/2014/main" id="{C6802B22-27CC-4F82-A0F6-89045D2E2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AEF092-4317-4269-8228-B8CC992D1835}"/>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136330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F6EF-7BA4-4A8A-A1DF-62A3EE4A96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6AB189-7F34-4968-AF82-2C46ABDB59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ABA4CC-0BAA-4AAB-8F73-CE9075839844}"/>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5" name="Footer Placeholder 4">
            <a:extLst>
              <a:ext uri="{FF2B5EF4-FFF2-40B4-BE49-F238E27FC236}">
                <a16:creationId xmlns:a16="http://schemas.microsoft.com/office/drawing/2014/main" id="{B20D64C4-36FA-4FCC-921B-BFE18103FE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25DC33-09EC-4DC7-A741-4BF01A21D99F}"/>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1478294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CA05-3133-4381-BF1A-CEC36CB945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50E96F-62A2-407A-9927-6DBE769E2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7458FA-E036-43DD-AFE2-A8F9B5E6C1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3E3156-0C0B-496F-977F-0DCBB8B2AA49}"/>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6" name="Footer Placeholder 5">
            <a:extLst>
              <a:ext uri="{FF2B5EF4-FFF2-40B4-BE49-F238E27FC236}">
                <a16:creationId xmlns:a16="http://schemas.microsoft.com/office/drawing/2014/main" id="{278218D3-5606-4399-BCD3-9AFD1F2040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B578A5-557A-4145-BED2-C694A440E696}"/>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991915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94C8-C68F-4763-8E15-84EB8CC628E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117243-6A9D-4786-BBD9-ACAA447D9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E9639E-C0D9-40F4-819E-EDE42CEC07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E350DD-A979-46B2-B295-DEB694CF1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DCBF2-9411-413C-8E34-A8B5B8D505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5168702-B62F-4F0D-9D5B-0C1B3342B686}"/>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8" name="Footer Placeholder 7">
            <a:extLst>
              <a:ext uri="{FF2B5EF4-FFF2-40B4-BE49-F238E27FC236}">
                <a16:creationId xmlns:a16="http://schemas.microsoft.com/office/drawing/2014/main" id="{E4CFD832-31FE-47E2-8687-A2F31ED5FCE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7DAF24-250C-44FD-9667-93675D9D3919}"/>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484408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D1491-27E7-4826-947E-355B1C5A2C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F39C6A-0DCB-4C60-BE37-AC45F47A796B}"/>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4" name="Footer Placeholder 3">
            <a:extLst>
              <a:ext uri="{FF2B5EF4-FFF2-40B4-BE49-F238E27FC236}">
                <a16:creationId xmlns:a16="http://schemas.microsoft.com/office/drawing/2014/main" id="{CB253520-EBA7-454D-AA69-3E646B03C8E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0E3827-5EDE-443E-AAB9-FC3FAB747AEA}"/>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2878678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53136-D18B-4333-AA9D-54FE52E418F5}"/>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3" name="Footer Placeholder 2">
            <a:extLst>
              <a:ext uri="{FF2B5EF4-FFF2-40B4-BE49-F238E27FC236}">
                <a16:creationId xmlns:a16="http://schemas.microsoft.com/office/drawing/2014/main" id="{D1B74B4E-1063-4596-A3E1-6D77FE8FB7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A79CF2-863E-456F-B6D5-FF4166A250BF}"/>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98188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97F4-7B39-4D2E-A1BC-93A41598A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99629A-2392-479B-9F59-049BAD1AF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A2AC903-BAE5-4E02-B6A1-6B8087BEF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E3B984-3980-4ABB-928C-ECEAAD20444D}"/>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6" name="Footer Placeholder 5">
            <a:extLst>
              <a:ext uri="{FF2B5EF4-FFF2-40B4-BE49-F238E27FC236}">
                <a16:creationId xmlns:a16="http://schemas.microsoft.com/office/drawing/2014/main" id="{E2ED31E4-B3E0-4C32-B666-AC6E85AA4C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B64CD1-809D-4E97-8E3D-2FDF69B440E1}"/>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23934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806A-471D-430F-ACF6-ABECDC7EF6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D24E9B-1B48-4302-9336-B617968A8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4FF558-01E5-46C7-9B06-74751D254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213F5-ECAC-4D12-95AD-75C5C7EC68F8}"/>
              </a:ext>
            </a:extLst>
          </p:cNvPr>
          <p:cNvSpPr>
            <a:spLocks noGrp="1"/>
          </p:cNvSpPr>
          <p:nvPr>
            <p:ph type="dt" sz="half" idx="10"/>
          </p:nvPr>
        </p:nvSpPr>
        <p:spPr/>
        <p:txBody>
          <a:bodyPr/>
          <a:lstStyle/>
          <a:p>
            <a:fld id="{EBDA3B68-43D9-408C-AEAF-0E4B05C2D3E9}" type="datetimeFigureOut">
              <a:rPr lang="en-GB" smtClean="0"/>
              <a:t>27/11/2023</a:t>
            </a:fld>
            <a:endParaRPr lang="en-GB"/>
          </a:p>
        </p:txBody>
      </p:sp>
      <p:sp>
        <p:nvSpPr>
          <p:cNvPr id="6" name="Footer Placeholder 5">
            <a:extLst>
              <a:ext uri="{FF2B5EF4-FFF2-40B4-BE49-F238E27FC236}">
                <a16:creationId xmlns:a16="http://schemas.microsoft.com/office/drawing/2014/main" id="{7A23077F-07F2-4CD9-8110-39BCD97693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260264-CBB6-46B6-BBE5-19DD6D38C3BF}"/>
              </a:ext>
            </a:extLst>
          </p:cNvPr>
          <p:cNvSpPr>
            <a:spLocks noGrp="1"/>
          </p:cNvSpPr>
          <p:nvPr>
            <p:ph type="sldNum" sz="quarter" idx="12"/>
          </p:nvPr>
        </p:nvSpPr>
        <p:spPr/>
        <p:txBody>
          <a:bodyPr/>
          <a:lstStyle/>
          <a:p>
            <a:fld id="{BEF78A5F-EB42-4E0F-BBDE-92033F8DCF38}" type="slidenum">
              <a:rPr lang="en-GB" smtClean="0"/>
              <a:t>‹#›</a:t>
            </a:fld>
            <a:endParaRPr lang="en-GB"/>
          </a:p>
        </p:txBody>
      </p:sp>
    </p:spTree>
    <p:extLst>
      <p:ext uri="{BB962C8B-B14F-4D97-AF65-F5344CB8AC3E}">
        <p14:creationId xmlns:p14="http://schemas.microsoft.com/office/powerpoint/2010/main" val="428079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F45C4-0B37-44CB-B84C-AD206EF845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366720-0ED4-4D0B-AD39-6EF5083914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3324C1-8876-4B0F-A317-DFC6EAACF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A3B68-43D9-408C-AEAF-0E4B05C2D3E9}" type="datetimeFigureOut">
              <a:rPr lang="en-GB" smtClean="0"/>
              <a:t>27/11/2023</a:t>
            </a:fld>
            <a:endParaRPr lang="en-GB"/>
          </a:p>
        </p:txBody>
      </p:sp>
      <p:sp>
        <p:nvSpPr>
          <p:cNvPr id="5" name="Footer Placeholder 4">
            <a:extLst>
              <a:ext uri="{FF2B5EF4-FFF2-40B4-BE49-F238E27FC236}">
                <a16:creationId xmlns:a16="http://schemas.microsoft.com/office/drawing/2014/main" id="{F1D9CF78-8848-4337-A0F7-669E2785AA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10E9D80-3418-4978-8A35-85C904605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78A5F-EB42-4E0F-BBDE-92033F8DCF38}" type="slidenum">
              <a:rPr lang="en-GB" smtClean="0"/>
              <a:t>‹#›</a:t>
            </a:fld>
            <a:endParaRPr lang="en-GB"/>
          </a:p>
        </p:txBody>
      </p:sp>
    </p:spTree>
    <p:extLst>
      <p:ext uri="{BB962C8B-B14F-4D97-AF65-F5344CB8AC3E}">
        <p14:creationId xmlns:p14="http://schemas.microsoft.com/office/powerpoint/2010/main" val="1805878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2.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4.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1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1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1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1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2.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7" name="Picture 20" descr="A screenshot of a cell phone&#10;&#10;Description generated with very high confidence">
            <a:extLst>
              <a:ext uri="{FF2B5EF4-FFF2-40B4-BE49-F238E27FC236}">
                <a16:creationId xmlns:a16="http://schemas.microsoft.com/office/drawing/2014/main" id="{51CC1D73-8D3B-4321-9618-348ACA3A7A9B}"/>
              </a:ext>
            </a:extLst>
          </p:cNvPr>
          <p:cNvPicPr>
            <a:picLocks noChangeAspect="1"/>
          </p:cNvPicPr>
          <p:nvPr/>
        </p:nvPicPr>
        <p:blipFill>
          <a:blip r:embed="rId4"/>
          <a:stretch>
            <a:fillRect/>
          </a:stretch>
        </p:blipFill>
        <p:spPr>
          <a:xfrm>
            <a:off x="-27017" y="-71910"/>
            <a:ext cx="2297152" cy="935430"/>
          </a:xfrm>
          <a:prstGeom prst="rect">
            <a:avLst/>
          </a:prstGeom>
        </p:spPr>
      </p:pic>
      <p:sp>
        <p:nvSpPr>
          <p:cNvPr id="2" name="Rectangle 1">
            <a:extLst>
              <a:ext uri="{FF2B5EF4-FFF2-40B4-BE49-F238E27FC236}">
                <a16:creationId xmlns:a16="http://schemas.microsoft.com/office/drawing/2014/main" id="{97A57B28-ADF4-45CC-9C39-0D6DC59B99C5}"/>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3" name="Rectangle 2">
            <a:extLst>
              <a:ext uri="{FF2B5EF4-FFF2-40B4-BE49-F238E27FC236}">
                <a16:creationId xmlns:a16="http://schemas.microsoft.com/office/drawing/2014/main" id="{9347D075-C368-437C-9EF9-A096F006D3B1}"/>
              </a:ext>
            </a:extLst>
          </p:cNvPr>
          <p:cNvSpPr/>
          <p:nvPr/>
        </p:nvSpPr>
        <p:spPr>
          <a:xfrm>
            <a:off x="1097280" y="2112934"/>
            <a:ext cx="10576560" cy="2617191"/>
          </a:xfrm>
          <a:prstGeom prst="rect">
            <a:avLst/>
          </a:prstGeom>
        </p:spPr>
        <p:txBody>
          <a:bodyPr wrap="square" lIns="91440" tIns="45720" rIns="91440" bIns="45720" anchor="t">
            <a:spAutoFit/>
          </a:bodyPr>
          <a:lstStyle/>
          <a:p>
            <a:pPr algn="ctr">
              <a:lnSpc>
                <a:spcPct val="115000"/>
              </a:lnSpc>
              <a:spcAft>
                <a:spcPts val="800"/>
              </a:spcAft>
            </a:pPr>
            <a:r>
              <a:rPr lang="en-GB" sz="3200">
                <a:latin typeface="Arial" panose="020B0604020202020204" pitchFamily="34" charset="0"/>
                <a:ea typeface="Calibri" panose="020F0502020204030204" pitchFamily="34" charset="0"/>
                <a:cs typeface="Arial" panose="020B0604020202020204" pitchFamily="34" charset="0"/>
              </a:rPr>
              <a:t>Anatomy Team Tasks </a:t>
            </a:r>
          </a:p>
          <a:p>
            <a:pPr algn="ctr">
              <a:lnSpc>
                <a:spcPct val="115000"/>
              </a:lnSpc>
              <a:spcAft>
                <a:spcPts val="800"/>
              </a:spcAft>
            </a:pPr>
            <a:r>
              <a:rPr lang="en-GB" sz="3200">
                <a:latin typeface="Arial" panose="020B0604020202020204" pitchFamily="34" charset="0"/>
                <a:ea typeface="Calibri" panose="020F0502020204030204" pitchFamily="34" charset="0"/>
                <a:cs typeface="Arial" panose="020B0604020202020204" pitchFamily="34" charset="0"/>
              </a:rPr>
              <a:t>Case 14</a:t>
            </a:r>
          </a:p>
          <a:p>
            <a:pPr algn="ctr">
              <a:lnSpc>
                <a:spcPct val="115000"/>
              </a:lnSpc>
              <a:spcAft>
                <a:spcPts val="800"/>
              </a:spcAft>
            </a:pPr>
            <a:r>
              <a:rPr lang="en-GB" sz="3200">
                <a:latin typeface="Arial" panose="020B0604020202020204" pitchFamily="34" charset="0"/>
                <a:ea typeface="Calibri" panose="020F0502020204030204" pitchFamily="34" charset="0"/>
                <a:cs typeface="Arial" panose="020B0604020202020204" pitchFamily="34" charset="0"/>
              </a:rPr>
              <a:t>Back</a:t>
            </a:r>
          </a:p>
          <a:p>
            <a:pPr algn="ctr">
              <a:lnSpc>
                <a:spcPct val="115000"/>
              </a:lnSpc>
              <a:spcAft>
                <a:spcPts val="800"/>
              </a:spcAft>
            </a:pPr>
            <a:endParaRPr lang="en-GB" sz="3200">
              <a:latin typeface="Arial"/>
              <a:cs typeface="Arial"/>
            </a:endParaRPr>
          </a:p>
        </p:txBody>
      </p:sp>
    </p:spTree>
    <p:custDataLst>
      <p:tags r:id="rId1"/>
    </p:custDataLst>
    <p:extLst>
      <p:ext uri="{BB962C8B-B14F-4D97-AF65-F5344CB8AC3E}">
        <p14:creationId xmlns:p14="http://schemas.microsoft.com/office/powerpoint/2010/main" val="2923390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sp>
        <p:nvSpPr>
          <p:cNvPr id="8" name="TextBox 7">
            <a:extLst>
              <a:ext uri="{FF2B5EF4-FFF2-40B4-BE49-F238E27FC236}">
                <a16:creationId xmlns:a16="http://schemas.microsoft.com/office/drawing/2014/main" id="{28AA9420-9DD6-4E80-A750-1B9B371E51BC}"/>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3 – </a:t>
            </a:r>
            <a:r>
              <a:rPr lang="en-GB" sz="3200">
                <a:solidFill>
                  <a:schemeClr val="bg1"/>
                </a:solidFill>
                <a:effectLst/>
                <a:latin typeface="Arial" panose="020B0604020202020204" pitchFamily="34" charset="0"/>
                <a:ea typeface="Calibri" panose="020F0502020204030204" pitchFamily="34" charset="0"/>
              </a:rPr>
              <a:t>Spinal cord and its meninges</a:t>
            </a:r>
            <a:endParaRPr lang="en-GB" sz="3200">
              <a:solidFill>
                <a:schemeClr val="bg1"/>
              </a:solidFill>
              <a:latin typeface="Arial" panose="020B0604020202020204" pitchFamily="34" charset="0"/>
              <a:cs typeface="Arial" panose="020B0604020202020204" pitchFamily="34" charset="0"/>
            </a:endParaRPr>
          </a:p>
        </p:txBody>
      </p:sp>
      <p:pic>
        <p:nvPicPr>
          <p:cNvPr id="6" name="Picture 20" descr="A screenshot of a cell phone&#10;&#10;Description generated with very high confidence">
            <a:extLst>
              <a:ext uri="{FF2B5EF4-FFF2-40B4-BE49-F238E27FC236}">
                <a16:creationId xmlns:a16="http://schemas.microsoft.com/office/drawing/2014/main" id="{34A84592-09B9-426C-ACC1-4ABC504011A2}"/>
              </a:ext>
            </a:extLst>
          </p:cNvPr>
          <p:cNvPicPr>
            <a:picLocks noChangeAspect="1"/>
          </p:cNvPicPr>
          <p:nvPr/>
        </p:nvPicPr>
        <p:blipFill>
          <a:blip r:embed="rId4"/>
          <a:stretch>
            <a:fillRect/>
          </a:stretch>
        </p:blipFill>
        <p:spPr>
          <a:xfrm>
            <a:off x="9993171" y="-95965"/>
            <a:ext cx="2297152" cy="935430"/>
          </a:xfrm>
          <a:prstGeom prst="rect">
            <a:avLst/>
          </a:prstGeom>
        </p:spPr>
      </p:pic>
      <p:sp>
        <p:nvSpPr>
          <p:cNvPr id="12" name="Rectangle 11">
            <a:extLst>
              <a:ext uri="{FF2B5EF4-FFF2-40B4-BE49-F238E27FC236}">
                <a16:creationId xmlns:a16="http://schemas.microsoft.com/office/drawing/2014/main" id="{8DB0C65A-175E-4268-A90C-0C0EAE47EE14}"/>
              </a:ext>
            </a:extLst>
          </p:cNvPr>
          <p:cNvSpPr/>
          <p:nvPr/>
        </p:nvSpPr>
        <p:spPr>
          <a:xfrm>
            <a:off x="407382" y="1137633"/>
            <a:ext cx="11489054" cy="1387688"/>
          </a:xfrm>
          <a:prstGeom prst="rect">
            <a:avLst/>
          </a:prstGeom>
        </p:spPr>
        <p:txBody>
          <a:bodyPr wrap="square">
            <a:spAutoFit/>
          </a:bodyPr>
          <a:lstStyle/>
          <a:p>
            <a:pPr>
              <a:lnSpc>
                <a:spcPct val="107000"/>
              </a:lnSpc>
            </a:pPr>
            <a:r>
              <a:rPr lang="en-GB" sz="2000">
                <a:latin typeface="Arial" panose="020B0604020202020204" pitchFamily="34" charset="0"/>
                <a:ea typeface="Calibri" panose="020F0502020204030204" pitchFamily="34" charset="0"/>
                <a:cs typeface="Arial" panose="020B0604020202020204" pitchFamily="34" charset="0"/>
              </a:rPr>
              <a:t>b. Using the different drawing options available on PowerPoint, draw the different layers of the meninges that wrap around the spinal cord. </a:t>
            </a:r>
          </a:p>
          <a:p>
            <a:pPr>
              <a:lnSpc>
                <a:spcPct val="107000"/>
              </a:lnSpc>
            </a:pPr>
            <a:endParaRPr lang="en-GB" sz="200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GB" sz="2000">
                <a:effectLst/>
                <a:latin typeface="Arial" panose="020B0604020202020204" pitchFamily="34" charset="0"/>
                <a:ea typeface="Calibri" panose="020F0502020204030204" pitchFamily="34" charset="0"/>
                <a:cs typeface="Arial" panose="020B0604020202020204" pitchFamily="34" charset="0"/>
              </a:rPr>
              <a:t>c. </a:t>
            </a:r>
            <a:r>
              <a:rPr lang="en-GB" sz="1800">
                <a:effectLst/>
                <a:latin typeface="Arial" panose="020B0604020202020204" pitchFamily="34" charset="0"/>
                <a:ea typeface="Calibri" panose="020F0502020204030204" pitchFamily="34" charset="0"/>
                <a:cs typeface="Times New Roman" panose="02020603050405020304" pitchFamily="18" charset="0"/>
              </a:rPr>
              <a:t>Between which layers would you expect to find the cerebrospinal fluid (CSF)?</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6EC99CE4-BC51-4FF9-A1D1-E06D0BCABF54}"/>
              </a:ext>
            </a:extLst>
          </p:cNvPr>
          <p:cNvSpPr txBox="1"/>
          <p:nvPr/>
        </p:nvSpPr>
        <p:spPr>
          <a:xfrm>
            <a:off x="532410" y="2778923"/>
            <a:ext cx="8691418" cy="373757"/>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0" name="TextBox 19">
            <a:extLst>
              <a:ext uri="{FF2B5EF4-FFF2-40B4-BE49-F238E27FC236}">
                <a16:creationId xmlns:a16="http://schemas.microsoft.com/office/drawing/2014/main" id="{1469E508-49B5-49F2-B7BF-FC7B2830EB09}"/>
              </a:ext>
            </a:extLst>
          </p:cNvPr>
          <p:cNvSpPr txBox="1"/>
          <p:nvPr/>
        </p:nvSpPr>
        <p:spPr>
          <a:xfrm>
            <a:off x="407380" y="3547865"/>
            <a:ext cx="9013709" cy="399725"/>
          </a:xfrm>
          <a:prstGeom prst="rect">
            <a:avLst/>
          </a:prstGeom>
          <a:noFill/>
        </p:spPr>
        <p:txBody>
          <a:bodyPr wrap="square">
            <a:spAutoFit/>
          </a:bodyPr>
          <a:lstStyle/>
          <a:p>
            <a:pPr>
              <a:lnSpc>
                <a:spcPct val="107000"/>
              </a:lnSpc>
            </a:pPr>
            <a:r>
              <a:rPr lang="en-GB" sz="2000">
                <a:effectLst/>
                <a:latin typeface="Arial" panose="020B0604020202020204" pitchFamily="34" charset="0"/>
                <a:ea typeface="Calibri" panose="020F0502020204030204" pitchFamily="34" charset="0"/>
                <a:cs typeface="Arial" panose="020B0604020202020204" pitchFamily="34" charset="0"/>
              </a:rPr>
              <a:t>d. </a:t>
            </a:r>
            <a:r>
              <a:rPr lang="en-GB" sz="1800">
                <a:effectLst/>
                <a:latin typeface="Arial" panose="020B0604020202020204" pitchFamily="34" charset="0"/>
                <a:ea typeface="Calibri" panose="020F0502020204030204" pitchFamily="34" charset="0"/>
                <a:cs typeface="Times New Roman" panose="02020603050405020304" pitchFamily="18" charset="0"/>
              </a:rPr>
              <a:t>At what vertebral level does the spinal cord terminate in an adult and in a child?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54379712-A7BE-4287-80F3-A501951AC0E4}"/>
              </a:ext>
            </a:extLst>
          </p:cNvPr>
          <p:cNvSpPr txBox="1"/>
          <p:nvPr/>
        </p:nvSpPr>
        <p:spPr>
          <a:xfrm>
            <a:off x="568525" y="4204128"/>
            <a:ext cx="8691418" cy="373757"/>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2" name="TextBox 21">
            <a:extLst>
              <a:ext uri="{FF2B5EF4-FFF2-40B4-BE49-F238E27FC236}">
                <a16:creationId xmlns:a16="http://schemas.microsoft.com/office/drawing/2014/main" id="{A6BB48B4-B39A-4DBB-9519-BCA025F7680F}"/>
              </a:ext>
            </a:extLst>
          </p:cNvPr>
          <p:cNvSpPr txBox="1"/>
          <p:nvPr/>
        </p:nvSpPr>
        <p:spPr>
          <a:xfrm>
            <a:off x="407380" y="4834423"/>
            <a:ext cx="9013709" cy="399725"/>
          </a:xfrm>
          <a:prstGeom prst="rect">
            <a:avLst/>
          </a:prstGeom>
          <a:noFill/>
        </p:spPr>
        <p:txBody>
          <a:bodyPr wrap="square">
            <a:spAutoFit/>
          </a:bodyPr>
          <a:lstStyle/>
          <a:p>
            <a:pPr>
              <a:lnSpc>
                <a:spcPct val="107000"/>
              </a:lnSpc>
            </a:pPr>
            <a:r>
              <a:rPr lang="en-GB" sz="2000">
                <a:effectLst/>
                <a:latin typeface="Arial" panose="020B0604020202020204" pitchFamily="34" charset="0"/>
                <a:ea typeface="Calibri" panose="020F0502020204030204" pitchFamily="34" charset="0"/>
                <a:cs typeface="Arial" panose="020B0604020202020204" pitchFamily="34" charset="0"/>
              </a:rPr>
              <a:t>e. </a:t>
            </a:r>
            <a:r>
              <a:rPr lang="en-GB" sz="1800">
                <a:effectLst/>
                <a:latin typeface="Arial" panose="020B0604020202020204" pitchFamily="34" charset="0"/>
                <a:ea typeface="Calibri" panose="020F0502020204030204" pitchFamily="34" charset="0"/>
                <a:cs typeface="Times New Roman" panose="02020603050405020304" pitchFamily="18" charset="0"/>
              </a:rPr>
              <a:t>Why does the spinal cord for an adult terminate at a higher vertebral level?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69254EC5-DA46-4ADE-A526-2BFE54A0E1D4}"/>
              </a:ext>
            </a:extLst>
          </p:cNvPr>
          <p:cNvSpPr txBox="1"/>
          <p:nvPr/>
        </p:nvSpPr>
        <p:spPr>
          <a:xfrm>
            <a:off x="655780" y="5464718"/>
            <a:ext cx="11406911"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80993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sp>
        <p:nvSpPr>
          <p:cNvPr id="2" name="Rectangle 1">
            <a:extLst>
              <a:ext uri="{FF2B5EF4-FFF2-40B4-BE49-F238E27FC236}">
                <a16:creationId xmlns:a16="http://schemas.microsoft.com/office/drawing/2014/main" id="{97A57B28-ADF4-45CC-9C39-0D6DC59B99C5}"/>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6" name="TextBox 5">
            <a:extLst>
              <a:ext uri="{FF2B5EF4-FFF2-40B4-BE49-F238E27FC236}">
                <a16:creationId xmlns:a16="http://schemas.microsoft.com/office/drawing/2014/main" id="{C5E448CE-4F8F-4A91-9F17-C2A672076500}"/>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4 – </a:t>
            </a:r>
            <a:r>
              <a:rPr lang="en-GB" sz="3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Ligaments of the spine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488877C6-A4B2-473F-92D1-8D2170C28C4A}"/>
              </a:ext>
            </a:extLst>
          </p:cNvPr>
          <p:cNvGrpSpPr/>
          <p:nvPr/>
        </p:nvGrpSpPr>
        <p:grpSpPr>
          <a:xfrm>
            <a:off x="5891760" y="1796534"/>
            <a:ext cx="4974589" cy="2895600"/>
            <a:chOff x="0" y="0"/>
            <a:chExt cx="4974589" cy="2895600"/>
          </a:xfrm>
        </p:grpSpPr>
        <p:pic>
          <p:nvPicPr>
            <p:cNvPr id="8" name="Picture 7">
              <a:extLst>
                <a:ext uri="{FF2B5EF4-FFF2-40B4-BE49-F238E27FC236}">
                  <a16:creationId xmlns:a16="http://schemas.microsoft.com/office/drawing/2014/main" id="{345378B6-F327-495A-A72D-0F19FA98C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07" b="10565"/>
            <a:stretch/>
          </p:blipFill>
          <p:spPr bwMode="auto">
            <a:xfrm>
              <a:off x="0" y="0"/>
              <a:ext cx="3696758" cy="28956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933E36A-A70B-4106-9566-6199C581B6FD}"/>
                </a:ext>
              </a:extLst>
            </p:cNvPr>
            <p:cNvCxnSpPr/>
            <p:nvPr/>
          </p:nvCxnSpPr>
          <p:spPr>
            <a:xfrm flipH="1" flipV="1">
              <a:off x="225426" y="465667"/>
              <a:ext cx="4428066" cy="338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E956EFF-9C92-4027-8834-5626EB3ED9DC}"/>
                </a:ext>
              </a:extLst>
            </p:cNvPr>
            <p:cNvCxnSpPr/>
            <p:nvPr/>
          </p:nvCxnSpPr>
          <p:spPr>
            <a:xfrm flipH="1" flipV="1">
              <a:off x="1630892" y="728134"/>
              <a:ext cx="3022600" cy="50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869FE9E-973D-41B6-8D8E-D2EA17C9C1FC}"/>
                </a:ext>
              </a:extLst>
            </p:cNvPr>
            <p:cNvCxnSpPr/>
            <p:nvPr/>
          </p:nvCxnSpPr>
          <p:spPr>
            <a:xfrm flipH="1">
              <a:off x="2088092" y="1261534"/>
              <a:ext cx="2565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83A03AB-8C1D-4C7D-B746-AE35CE3536A2}"/>
                </a:ext>
              </a:extLst>
            </p:cNvPr>
            <p:cNvCxnSpPr/>
            <p:nvPr/>
          </p:nvCxnSpPr>
          <p:spPr>
            <a:xfrm flipH="1">
              <a:off x="2892426" y="1642534"/>
              <a:ext cx="1761066" cy="25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3826A38-C2FF-4041-857F-A1EEB251C96A}"/>
                </a:ext>
              </a:extLst>
            </p:cNvPr>
            <p:cNvCxnSpPr/>
            <p:nvPr/>
          </p:nvCxnSpPr>
          <p:spPr>
            <a:xfrm flipH="1">
              <a:off x="3442759" y="2269067"/>
              <a:ext cx="12107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5">
              <a:extLst>
                <a:ext uri="{FF2B5EF4-FFF2-40B4-BE49-F238E27FC236}">
                  <a16:creationId xmlns:a16="http://schemas.microsoft.com/office/drawing/2014/main" id="{6079AC7F-C0F7-4660-8FF8-CB892EB25650}"/>
                </a:ext>
              </a:extLst>
            </p:cNvPr>
            <p:cNvSpPr txBox="1"/>
            <p:nvPr/>
          </p:nvSpPr>
          <p:spPr>
            <a:xfrm>
              <a:off x="4650461" y="331599"/>
              <a:ext cx="320922" cy="338554"/>
            </a:xfrm>
            <a:prstGeom prst="rect">
              <a:avLst/>
            </a:prstGeom>
            <a:noFill/>
            <a:ln>
              <a:solidFill>
                <a:schemeClr val="tx1"/>
              </a:solidFill>
            </a:ln>
          </p:spPr>
          <p:txBody>
            <a:bodyPr wrap="none" rtlCol="0">
              <a:spAutoFit/>
            </a:bodyPr>
            <a:lstStyle/>
            <a:p>
              <a:r>
                <a:rPr lang="en-GB" sz="1600" kern="1200">
                  <a:solidFill>
                    <a:srgbClr val="000000"/>
                  </a:solidFill>
                  <a:effectLst/>
                  <a:latin typeface="Arial" panose="020B0604020202020204" pitchFamily="34" charset="0"/>
                  <a:ea typeface="MS Mincho" panose="02020609040205080304" pitchFamily="49" charset="-128"/>
                </a:rPr>
                <a:t>A</a:t>
              </a:r>
              <a:endParaRPr lang="en-GB" sz="1600">
                <a:effectLst/>
                <a:latin typeface="Times New Roman" panose="02020603050405020304" pitchFamily="18" charset="0"/>
                <a:ea typeface="MS Mincho" panose="02020609040205080304" pitchFamily="49" charset="-128"/>
              </a:endParaRPr>
            </a:p>
          </p:txBody>
        </p:sp>
        <p:sp>
          <p:nvSpPr>
            <p:cNvPr id="15" name="TextBox 19">
              <a:extLst>
                <a:ext uri="{FF2B5EF4-FFF2-40B4-BE49-F238E27FC236}">
                  <a16:creationId xmlns:a16="http://schemas.microsoft.com/office/drawing/2014/main" id="{9D8445F7-1F6B-47A9-BF2A-C334B5CA191F}"/>
                </a:ext>
              </a:extLst>
            </p:cNvPr>
            <p:cNvSpPr txBox="1"/>
            <p:nvPr/>
          </p:nvSpPr>
          <p:spPr>
            <a:xfrm>
              <a:off x="4651055" y="627819"/>
              <a:ext cx="320922" cy="338554"/>
            </a:xfrm>
            <a:prstGeom prst="rect">
              <a:avLst/>
            </a:prstGeom>
            <a:noFill/>
            <a:ln>
              <a:solidFill>
                <a:schemeClr val="tx1"/>
              </a:solidFill>
            </a:ln>
          </p:spPr>
          <p:txBody>
            <a:bodyPr wrap="none" rtlCol="0">
              <a:spAutoFit/>
            </a:bodyPr>
            <a:lstStyle/>
            <a:p>
              <a:r>
                <a:rPr lang="en-GB" sz="1600">
                  <a:effectLst/>
                  <a:latin typeface="Arial" panose="020B0604020202020204" pitchFamily="34" charset="0"/>
                  <a:ea typeface="MS Mincho" panose="02020609040205080304" pitchFamily="49" charset="-128"/>
                </a:rPr>
                <a:t>B</a:t>
              </a:r>
              <a:endParaRPr lang="en-GB">
                <a:effectLst/>
                <a:latin typeface="Times New Roman" panose="02020603050405020304" pitchFamily="18" charset="0"/>
                <a:ea typeface="MS Mincho" panose="02020609040205080304" pitchFamily="49" charset="-128"/>
              </a:endParaRPr>
            </a:p>
          </p:txBody>
        </p:sp>
        <p:sp>
          <p:nvSpPr>
            <p:cNvPr id="16" name="TextBox 20">
              <a:extLst>
                <a:ext uri="{FF2B5EF4-FFF2-40B4-BE49-F238E27FC236}">
                  <a16:creationId xmlns:a16="http://schemas.microsoft.com/office/drawing/2014/main" id="{391F4C4E-13ED-4B5A-9A6A-F5119BD8FE2A}"/>
                </a:ext>
              </a:extLst>
            </p:cNvPr>
            <p:cNvSpPr txBox="1"/>
            <p:nvPr/>
          </p:nvSpPr>
          <p:spPr>
            <a:xfrm>
              <a:off x="4642447" y="1095027"/>
              <a:ext cx="332142" cy="338554"/>
            </a:xfrm>
            <a:prstGeom prst="rect">
              <a:avLst/>
            </a:prstGeom>
            <a:noFill/>
            <a:ln>
              <a:solidFill>
                <a:schemeClr val="tx1"/>
              </a:solidFill>
            </a:ln>
          </p:spPr>
          <p:txBody>
            <a:bodyPr wrap="none" rtlCol="0">
              <a:spAutoFit/>
            </a:bodyPr>
            <a:lstStyle/>
            <a:p>
              <a:r>
                <a:rPr lang="en-GB" sz="1600" kern="1200">
                  <a:solidFill>
                    <a:srgbClr val="000000"/>
                  </a:solidFill>
                  <a:effectLst/>
                  <a:latin typeface="Arial" panose="020B0604020202020204" pitchFamily="34" charset="0"/>
                  <a:ea typeface="MS Mincho" panose="02020609040205080304" pitchFamily="49" charset="-128"/>
                </a:rPr>
                <a:t>C</a:t>
              </a:r>
              <a:endParaRPr lang="en-GB" sz="1600">
                <a:effectLst/>
                <a:latin typeface="Times New Roman" panose="02020603050405020304" pitchFamily="18" charset="0"/>
                <a:ea typeface="MS Mincho" panose="02020609040205080304" pitchFamily="49" charset="-128"/>
              </a:endParaRPr>
            </a:p>
          </p:txBody>
        </p:sp>
        <p:sp>
          <p:nvSpPr>
            <p:cNvPr id="17" name="TextBox 21">
              <a:extLst>
                <a:ext uri="{FF2B5EF4-FFF2-40B4-BE49-F238E27FC236}">
                  <a16:creationId xmlns:a16="http://schemas.microsoft.com/office/drawing/2014/main" id="{9DA60801-2535-41E9-A8D4-D5B4D58A246D}"/>
                </a:ext>
              </a:extLst>
            </p:cNvPr>
            <p:cNvSpPr txBox="1"/>
            <p:nvPr/>
          </p:nvSpPr>
          <p:spPr>
            <a:xfrm>
              <a:off x="4607560" y="1468450"/>
              <a:ext cx="332142" cy="338554"/>
            </a:xfrm>
            <a:prstGeom prst="rect">
              <a:avLst/>
            </a:prstGeom>
            <a:noFill/>
            <a:ln>
              <a:solidFill>
                <a:schemeClr val="tx1"/>
              </a:solidFill>
            </a:ln>
          </p:spPr>
          <p:txBody>
            <a:bodyPr wrap="none" rtlCol="0">
              <a:spAutoFit/>
            </a:bodyPr>
            <a:lstStyle/>
            <a:p>
              <a:r>
                <a:rPr lang="en-GB" sz="1600" kern="1200">
                  <a:solidFill>
                    <a:srgbClr val="000000"/>
                  </a:solidFill>
                  <a:effectLst/>
                  <a:latin typeface="Arial" panose="020B0604020202020204" pitchFamily="34" charset="0"/>
                  <a:ea typeface="MS Mincho" panose="02020609040205080304" pitchFamily="49" charset="-128"/>
                </a:rPr>
                <a:t>D</a:t>
              </a:r>
              <a:endParaRPr lang="en-GB">
                <a:effectLst/>
                <a:latin typeface="Times New Roman" panose="02020603050405020304" pitchFamily="18" charset="0"/>
                <a:ea typeface="MS Mincho" panose="02020609040205080304" pitchFamily="49" charset="-128"/>
              </a:endParaRPr>
            </a:p>
          </p:txBody>
        </p:sp>
        <p:sp>
          <p:nvSpPr>
            <p:cNvPr id="18" name="TextBox 22">
              <a:extLst>
                <a:ext uri="{FF2B5EF4-FFF2-40B4-BE49-F238E27FC236}">
                  <a16:creationId xmlns:a16="http://schemas.microsoft.com/office/drawing/2014/main" id="{085C122A-FEA1-4B9C-9E80-BACD681C5ED8}"/>
                </a:ext>
              </a:extLst>
            </p:cNvPr>
            <p:cNvSpPr txBox="1"/>
            <p:nvPr/>
          </p:nvSpPr>
          <p:spPr>
            <a:xfrm>
              <a:off x="4605655" y="2114832"/>
              <a:ext cx="320922" cy="338554"/>
            </a:xfrm>
            <a:prstGeom prst="rect">
              <a:avLst/>
            </a:prstGeom>
            <a:noFill/>
            <a:ln>
              <a:solidFill>
                <a:schemeClr val="tx1"/>
              </a:solidFill>
            </a:ln>
          </p:spPr>
          <p:txBody>
            <a:bodyPr wrap="none" rtlCol="0">
              <a:spAutoFit/>
            </a:bodyPr>
            <a:lstStyle/>
            <a:p>
              <a:r>
                <a:rPr lang="en-GB" sz="1600" kern="1200">
                  <a:solidFill>
                    <a:srgbClr val="000000"/>
                  </a:solidFill>
                  <a:effectLst/>
                  <a:latin typeface="Arial" panose="020B0604020202020204" pitchFamily="34" charset="0"/>
                  <a:ea typeface="MS Mincho" panose="02020609040205080304" pitchFamily="49" charset="-128"/>
                </a:rPr>
                <a:t>E</a:t>
              </a:r>
              <a:endParaRPr lang="en-GB">
                <a:effectLst/>
                <a:latin typeface="Times New Roman" panose="02020603050405020304" pitchFamily="18" charset="0"/>
                <a:ea typeface="MS Mincho" panose="02020609040205080304" pitchFamily="49" charset="-128"/>
              </a:endParaRPr>
            </a:p>
          </p:txBody>
        </p:sp>
      </p:grpSp>
      <p:sp>
        <p:nvSpPr>
          <p:cNvPr id="19" name="Rectangle 18">
            <a:extLst>
              <a:ext uri="{FF2B5EF4-FFF2-40B4-BE49-F238E27FC236}">
                <a16:creationId xmlns:a16="http://schemas.microsoft.com/office/drawing/2014/main" id="{87C600A1-DC2A-4276-93A6-3A50DB12EED2}"/>
              </a:ext>
            </a:extLst>
          </p:cNvPr>
          <p:cNvSpPr/>
          <p:nvPr/>
        </p:nvSpPr>
        <p:spPr>
          <a:xfrm>
            <a:off x="407384" y="1183771"/>
            <a:ext cx="7295743" cy="399725"/>
          </a:xfrm>
          <a:prstGeom prst="rect">
            <a:avLst/>
          </a:prstGeom>
        </p:spPr>
        <p:txBody>
          <a:bodyPr wrap="square">
            <a:spAutoFit/>
          </a:bodyPr>
          <a:lstStyle/>
          <a:p>
            <a:pPr>
              <a:lnSpc>
                <a:spcPct val="107000"/>
              </a:lnSpc>
            </a:pPr>
            <a:r>
              <a:rPr lang="en-GB" sz="2000">
                <a:latin typeface="Arial" panose="020B0604020202020204" pitchFamily="34" charset="0"/>
                <a:ea typeface="Calibri" panose="020F0502020204030204" pitchFamily="34" charset="0"/>
                <a:cs typeface="Arial" panose="020B0604020202020204" pitchFamily="34" charset="0"/>
              </a:rPr>
              <a:t>a. </a:t>
            </a:r>
            <a:r>
              <a:rPr lang="en-GB" sz="1800">
                <a:effectLst/>
                <a:latin typeface="Arial" panose="020B0604020202020204" pitchFamily="34" charset="0"/>
                <a:ea typeface="Calibri" panose="020F0502020204030204" pitchFamily="34" charset="0"/>
                <a:cs typeface="Times New Roman" panose="02020603050405020304" pitchFamily="18" charset="0"/>
              </a:rPr>
              <a:t>Name the different ligaments indicated A-E in the image below.</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7A34B723-6222-4362-B553-A9C890C611BA}"/>
              </a:ext>
            </a:extLst>
          </p:cNvPr>
          <p:cNvGrpSpPr/>
          <p:nvPr/>
        </p:nvGrpSpPr>
        <p:grpSpPr>
          <a:xfrm>
            <a:off x="634776" y="1817904"/>
            <a:ext cx="5256687" cy="3293127"/>
            <a:chOff x="1426911" y="1928679"/>
            <a:chExt cx="5256687" cy="3293127"/>
          </a:xfrm>
        </p:grpSpPr>
        <p:grpSp>
          <p:nvGrpSpPr>
            <p:cNvPr id="20" name="Group 19">
              <a:extLst>
                <a:ext uri="{FF2B5EF4-FFF2-40B4-BE49-F238E27FC236}">
                  <a16:creationId xmlns:a16="http://schemas.microsoft.com/office/drawing/2014/main" id="{937395C6-3D4C-47DF-8038-F7F5FC1C0C43}"/>
                </a:ext>
              </a:extLst>
            </p:cNvPr>
            <p:cNvGrpSpPr/>
            <p:nvPr/>
          </p:nvGrpSpPr>
          <p:grpSpPr>
            <a:xfrm>
              <a:off x="1426911" y="1928679"/>
              <a:ext cx="5256687" cy="2462018"/>
              <a:chOff x="6943652" y="2693639"/>
              <a:chExt cx="5256687" cy="2308324"/>
            </a:xfrm>
          </p:grpSpPr>
          <p:sp>
            <p:nvSpPr>
              <p:cNvPr id="21" name="Rectangle 6">
                <a:extLst>
                  <a:ext uri="{FF2B5EF4-FFF2-40B4-BE49-F238E27FC236}">
                    <a16:creationId xmlns:a16="http://schemas.microsoft.com/office/drawing/2014/main" id="{C4ADE7B1-9636-4051-9DFE-7991F4C90491}"/>
                  </a:ext>
                </a:extLst>
              </p:cNvPr>
              <p:cNvSpPr>
                <a:spLocks noChangeArrowheads="1"/>
              </p:cNvSpPr>
              <p:nvPr/>
            </p:nvSpPr>
            <p:spPr bwMode="auto">
              <a:xfrm>
                <a:off x="6943652" y="2693639"/>
                <a:ext cx="52566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lang="en-GB" altLang="en-US">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p:txBody>
          </p:sp>
          <p:sp>
            <p:nvSpPr>
              <p:cNvPr id="22" name="TextBox 21">
                <a:extLst>
                  <a:ext uri="{FF2B5EF4-FFF2-40B4-BE49-F238E27FC236}">
                    <a16:creationId xmlns:a16="http://schemas.microsoft.com/office/drawing/2014/main" id="{3D476CD0-9B30-4A8A-AA7C-8383DCEBE3C9}"/>
                  </a:ext>
                </a:extLst>
              </p:cNvPr>
              <p:cNvSpPr txBox="1"/>
              <p:nvPr/>
            </p:nvSpPr>
            <p:spPr>
              <a:xfrm>
                <a:off x="7358487" y="2696031"/>
                <a:ext cx="3594674" cy="346276"/>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3" name="TextBox 22">
                <a:extLst>
                  <a:ext uri="{FF2B5EF4-FFF2-40B4-BE49-F238E27FC236}">
                    <a16:creationId xmlns:a16="http://schemas.microsoft.com/office/drawing/2014/main" id="{A66B3DCB-A45A-4B75-949E-07A808C5140B}"/>
                  </a:ext>
                </a:extLst>
              </p:cNvPr>
              <p:cNvSpPr txBox="1"/>
              <p:nvPr/>
            </p:nvSpPr>
            <p:spPr>
              <a:xfrm>
                <a:off x="7358487" y="3478470"/>
                <a:ext cx="3594674" cy="346276"/>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4" name="TextBox 23">
                <a:extLst>
                  <a:ext uri="{FF2B5EF4-FFF2-40B4-BE49-F238E27FC236}">
                    <a16:creationId xmlns:a16="http://schemas.microsoft.com/office/drawing/2014/main" id="{C1B24E07-7640-4722-A70E-365BC852B200}"/>
                  </a:ext>
                </a:extLst>
              </p:cNvPr>
              <p:cNvSpPr txBox="1"/>
              <p:nvPr/>
            </p:nvSpPr>
            <p:spPr>
              <a:xfrm>
                <a:off x="7358487" y="4278517"/>
                <a:ext cx="3594674" cy="346276"/>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grpSp>
        <p:sp>
          <p:nvSpPr>
            <p:cNvPr id="31" name="TextBox 30">
              <a:extLst>
                <a:ext uri="{FF2B5EF4-FFF2-40B4-BE49-F238E27FC236}">
                  <a16:creationId xmlns:a16="http://schemas.microsoft.com/office/drawing/2014/main" id="{F9208A8A-EBBB-4BF7-BBE7-0C8EA3D00605}"/>
                </a:ext>
              </a:extLst>
            </p:cNvPr>
            <p:cNvSpPr txBox="1"/>
            <p:nvPr/>
          </p:nvSpPr>
          <p:spPr>
            <a:xfrm>
              <a:off x="1841746" y="4206042"/>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33" name="TextBox 32">
              <a:extLst>
                <a:ext uri="{FF2B5EF4-FFF2-40B4-BE49-F238E27FC236}">
                  <a16:creationId xmlns:a16="http://schemas.microsoft.com/office/drawing/2014/main" id="{14374FA9-40CE-4F12-BDDF-5698F3037809}"/>
                </a:ext>
              </a:extLst>
            </p:cNvPr>
            <p:cNvSpPr txBox="1"/>
            <p:nvPr/>
          </p:nvSpPr>
          <p:spPr>
            <a:xfrm>
              <a:off x="1841746" y="4852474"/>
              <a:ext cx="3594674" cy="369332"/>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34" name="TextBox 33">
              <a:extLst>
                <a:ext uri="{FF2B5EF4-FFF2-40B4-BE49-F238E27FC236}">
                  <a16:creationId xmlns:a16="http://schemas.microsoft.com/office/drawing/2014/main" id="{6510D6A2-A983-4443-830F-370F9362BC18}"/>
                </a:ext>
              </a:extLst>
            </p:cNvPr>
            <p:cNvSpPr txBox="1"/>
            <p:nvPr/>
          </p:nvSpPr>
          <p:spPr>
            <a:xfrm>
              <a:off x="1462090" y="4163461"/>
              <a:ext cx="379656" cy="369332"/>
            </a:xfrm>
            <a:prstGeom prst="rect">
              <a:avLst/>
            </a:prstGeom>
            <a:noFill/>
          </p:spPr>
          <p:txBody>
            <a:bodyPr wrap="none" rtlCol="0">
              <a:spAutoFit/>
            </a:bodyPr>
            <a:lstStyle/>
            <a:p>
              <a:r>
                <a:rPr lang="en-GB"/>
                <a:t>D.</a:t>
              </a:r>
            </a:p>
          </p:txBody>
        </p:sp>
        <p:sp>
          <p:nvSpPr>
            <p:cNvPr id="35" name="TextBox 34">
              <a:extLst>
                <a:ext uri="{FF2B5EF4-FFF2-40B4-BE49-F238E27FC236}">
                  <a16:creationId xmlns:a16="http://schemas.microsoft.com/office/drawing/2014/main" id="{ACC1EDBF-BD4F-4998-9E51-C3FD24C60522}"/>
                </a:ext>
              </a:extLst>
            </p:cNvPr>
            <p:cNvSpPr txBox="1"/>
            <p:nvPr/>
          </p:nvSpPr>
          <p:spPr>
            <a:xfrm>
              <a:off x="1462090" y="4834589"/>
              <a:ext cx="354584" cy="369332"/>
            </a:xfrm>
            <a:prstGeom prst="rect">
              <a:avLst/>
            </a:prstGeom>
            <a:noFill/>
          </p:spPr>
          <p:txBody>
            <a:bodyPr wrap="none" rtlCol="0">
              <a:spAutoFit/>
            </a:bodyPr>
            <a:lstStyle/>
            <a:p>
              <a:r>
                <a:rPr lang="en-GB"/>
                <a:t>E.</a:t>
              </a:r>
            </a:p>
          </p:txBody>
        </p:sp>
      </p:grpSp>
    </p:spTree>
    <p:custDataLst>
      <p:tags r:id="rId1"/>
    </p:custDataLst>
    <p:extLst>
      <p:ext uri="{BB962C8B-B14F-4D97-AF65-F5344CB8AC3E}">
        <p14:creationId xmlns:p14="http://schemas.microsoft.com/office/powerpoint/2010/main" val="3752551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6" name="TextBox 5">
            <a:extLst>
              <a:ext uri="{FF2B5EF4-FFF2-40B4-BE49-F238E27FC236}">
                <a16:creationId xmlns:a16="http://schemas.microsoft.com/office/drawing/2014/main" id="{C5E448CE-4F8F-4A91-9F17-C2A672076500}"/>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4 – </a:t>
            </a:r>
            <a:r>
              <a:rPr lang="en-GB" sz="3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Ligaments of the spine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F7230C9E-E5D2-43CD-8DAF-2CFCB453DBD5}"/>
              </a:ext>
            </a:extLst>
          </p:cNvPr>
          <p:cNvSpPr txBox="1"/>
          <p:nvPr/>
        </p:nvSpPr>
        <p:spPr>
          <a:xfrm>
            <a:off x="293254" y="1405713"/>
            <a:ext cx="11741728" cy="1866986"/>
          </a:xfrm>
          <a:prstGeom prst="rect">
            <a:avLst/>
          </a:prstGeom>
          <a:noFill/>
        </p:spPr>
        <p:txBody>
          <a:bodyPr wrap="square">
            <a:spAutoFit/>
          </a:bodyPr>
          <a:lstStyle/>
          <a:p>
            <a:pPr lvl="0">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b. What is the literal translation of ligament ‘C’?</a:t>
            </a:r>
          </a:p>
          <a:p>
            <a:pPr lvl="0">
              <a:lnSpc>
                <a:spcPct val="107000"/>
              </a:lnSpc>
              <a:spcAft>
                <a:spcPts val="800"/>
              </a:spcAft>
            </a:pPr>
            <a:endParaRPr lang="en-GB">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a:latin typeface="Arial" panose="020B0604020202020204" pitchFamily="34" charset="0"/>
                <a:ea typeface="Calibri" panose="020F0502020204030204" pitchFamily="34" charset="0"/>
                <a:cs typeface="Times New Roman" panose="02020603050405020304" pitchFamily="18" charset="0"/>
              </a:rPr>
              <a:t>c. </a:t>
            </a:r>
            <a:r>
              <a:rPr lang="en-GB" sz="1800">
                <a:effectLst/>
                <a:latin typeface="Arial" panose="020B0604020202020204" pitchFamily="34" charset="0"/>
                <a:ea typeface="Calibri" panose="020F0502020204030204" pitchFamily="34" charset="0"/>
                <a:cs typeface="Times New Roman" panose="02020603050405020304" pitchFamily="18" charset="0"/>
              </a:rPr>
              <a:t>The ligament indicated by ‘E’ in the previous image is known by a different name when it present in the cervical region. Name the ligament at the cervical region and briefly describe its function.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F6478DC2-9242-4461-8CF2-B148C02727E5}"/>
              </a:ext>
            </a:extLst>
          </p:cNvPr>
          <p:cNvSpPr txBox="1"/>
          <p:nvPr/>
        </p:nvSpPr>
        <p:spPr>
          <a:xfrm>
            <a:off x="447054" y="1894058"/>
            <a:ext cx="4143419" cy="373757"/>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32" name="TextBox 31">
            <a:extLst>
              <a:ext uri="{FF2B5EF4-FFF2-40B4-BE49-F238E27FC236}">
                <a16:creationId xmlns:a16="http://schemas.microsoft.com/office/drawing/2014/main" id="{8F1A40FC-59CB-459A-8FCD-D5B84137FF73}"/>
              </a:ext>
            </a:extLst>
          </p:cNvPr>
          <p:cNvSpPr txBox="1"/>
          <p:nvPr/>
        </p:nvSpPr>
        <p:spPr>
          <a:xfrm>
            <a:off x="447053" y="3465478"/>
            <a:ext cx="6618765" cy="373757"/>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128141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6" name="TextBox 5">
            <a:extLst>
              <a:ext uri="{FF2B5EF4-FFF2-40B4-BE49-F238E27FC236}">
                <a16:creationId xmlns:a16="http://schemas.microsoft.com/office/drawing/2014/main" id="{C5E448CE-4F8F-4A91-9F17-C2A672076500}"/>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5 – </a:t>
            </a:r>
            <a:r>
              <a:rPr lang="en-GB" sz="3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Intervertebral disc</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F7230C9E-E5D2-43CD-8DAF-2CFCB453DBD5}"/>
              </a:ext>
            </a:extLst>
          </p:cNvPr>
          <p:cNvSpPr txBox="1"/>
          <p:nvPr/>
        </p:nvSpPr>
        <p:spPr>
          <a:xfrm>
            <a:off x="293253" y="939581"/>
            <a:ext cx="6772564" cy="367216"/>
          </a:xfrm>
          <a:prstGeom prst="rect">
            <a:avLst/>
          </a:prstGeom>
          <a:noFill/>
        </p:spPr>
        <p:txBody>
          <a:bodyPr wrap="square">
            <a:spAutoFit/>
          </a:bodyPr>
          <a:lstStyle/>
          <a:p>
            <a:pPr lvl="0">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a. </a:t>
            </a:r>
            <a:r>
              <a:rPr lang="en-GB" sz="1800" dirty="0">
                <a:effectLst/>
                <a:latin typeface="Arial" panose="020B0604020202020204" pitchFamily="34" charset="0"/>
                <a:ea typeface="Calibri" panose="020F0502020204030204" pitchFamily="34" charset="0"/>
                <a:cs typeface="Times New Roman" panose="02020603050405020304" pitchFamily="18" charset="0"/>
              </a:rPr>
              <a:t>In the MRI image of spine, indicate the pathology.</a:t>
            </a:r>
          </a:p>
        </p:txBody>
      </p:sp>
      <p:sp>
        <p:nvSpPr>
          <p:cNvPr id="30" name="TextBox 29">
            <a:extLst>
              <a:ext uri="{FF2B5EF4-FFF2-40B4-BE49-F238E27FC236}">
                <a16:creationId xmlns:a16="http://schemas.microsoft.com/office/drawing/2014/main" id="{F6478DC2-9242-4461-8CF2-B148C02727E5}"/>
              </a:ext>
            </a:extLst>
          </p:cNvPr>
          <p:cNvSpPr txBox="1"/>
          <p:nvPr/>
        </p:nvSpPr>
        <p:spPr>
          <a:xfrm>
            <a:off x="370152" y="1416791"/>
            <a:ext cx="7403854" cy="373757"/>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32" name="TextBox 31">
            <a:extLst>
              <a:ext uri="{FF2B5EF4-FFF2-40B4-BE49-F238E27FC236}">
                <a16:creationId xmlns:a16="http://schemas.microsoft.com/office/drawing/2014/main" id="{8F1A40FC-59CB-459A-8FCD-D5B84137FF73}"/>
              </a:ext>
            </a:extLst>
          </p:cNvPr>
          <p:cNvSpPr txBox="1"/>
          <p:nvPr/>
        </p:nvSpPr>
        <p:spPr>
          <a:xfrm>
            <a:off x="402726" y="2320533"/>
            <a:ext cx="7371280" cy="373757"/>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pic>
        <p:nvPicPr>
          <p:cNvPr id="8" name="Picture 7">
            <a:extLst>
              <a:ext uri="{FF2B5EF4-FFF2-40B4-BE49-F238E27FC236}">
                <a16:creationId xmlns:a16="http://schemas.microsoft.com/office/drawing/2014/main" id="{A406CFAB-DB04-41FC-98D5-554986D285BE}"/>
              </a:ext>
            </a:extLst>
          </p:cNvPr>
          <p:cNvPicPr/>
          <p:nvPr/>
        </p:nvPicPr>
        <p:blipFill rotWithShape="1">
          <a:blip r:embed="rId5">
            <a:extLst>
              <a:ext uri="{28A0092B-C50C-407E-A947-70E740481C1C}">
                <a14:useLocalDpi xmlns:a14="http://schemas.microsoft.com/office/drawing/2010/main" val="0"/>
              </a:ext>
            </a:extLst>
          </a:blip>
          <a:srcRect l="51270" t="4103" r="3227" b="4394"/>
          <a:stretch/>
        </p:blipFill>
        <p:spPr bwMode="auto">
          <a:xfrm>
            <a:off x="8072582" y="985356"/>
            <a:ext cx="3979120" cy="5761218"/>
          </a:xfrm>
          <a:prstGeom prst="rect">
            <a:avLst/>
          </a:prstGeom>
          <a:noFill/>
          <a:ln>
            <a:noFill/>
          </a:ln>
        </p:spPr>
      </p:pic>
      <p:sp>
        <p:nvSpPr>
          <p:cNvPr id="10" name="TextBox 9">
            <a:extLst>
              <a:ext uri="{FF2B5EF4-FFF2-40B4-BE49-F238E27FC236}">
                <a16:creationId xmlns:a16="http://schemas.microsoft.com/office/drawing/2014/main" id="{1D655AC4-B5C5-48E1-BAD6-8022739DA19A}"/>
              </a:ext>
            </a:extLst>
          </p:cNvPr>
          <p:cNvSpPr txBox="1"/>
          <p:nvPr/>
        </p:nvSpPr>
        <p:spPr>
          <a:xfrm>
            <a:off x="293252" y="3839278"/>
            <a:ext cx="6146800" cy="373757"/>
          </a:xfrm>
          <a:prstGeom prst="rect">
            <a:avLst/>
          </a:prstGeom>
          <a:noFill/>
        </p:spPr>
        <p:txBody>
          <a:bodyPr wrap="square">
            <a:spAutoFit/>
          </a:bodyPr>
          <a:lstStyle/>
          <a:p>
            <a:pPr lvl="0">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d. What would be the clinical presentation in this patient?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02CDF55-0B48-48A2-B838-456C1BC1E82A}"/>
              </a:ext>
            </a:extLst>
          </p:cNvPr>
          <p:cNvSpPr txBox="1"/>
          <p:nvPr/>
        </p:nvSpPr>
        <p:spPr>
          <a:xfrm>
            <a:off x="370151" y="4303611"/>
            <a:ext cx="7403855" cy="369332"/>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12" name="TextBox 11">
            <a:extLst>
              <a:ext uri="{FF2B5EF4-FFF2-40B4-BE49-F238E27FC236}">
                <a16:creationId xmlns:a16="http://schemas.microsoft.com/office/drawing/2014/main" id="{7B83B88F-E1F6-4DEA-96FE-6875519C3594}"/>
              </a:ext>
            </a:extLst>
          </p:cNvPr>
          <p:cNvSpPr txBox="1"/>
          <p:nvPr/>
        </p:nvSpPr>
        <p:spPr>
          <a:xfrm>
            <a:off x="293252" y="5622056"/>
            <a:ext cx="7557655" cy="670120"/>
          </a:xfrm>
          <a:prstGeom prst="rect">
            <a:avLst/>
          </a:prstGeom>
          <a:noFill/>
        </p:spPr>
        <p:txBody>
          <a:bodyPr wrap="square">
            <a:spAutoFit/>
          </a:bodyPr>
          <a:lstStyle/>
          <a:p>
            <a:pPr lvl="0">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e. What is the “general” term given to pathology that causes pain that radiates in a dermatomal distribution down the leg?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74BF181-31AE-49E4-B215-B5618FEB5762}"/>
              </a:ext>
            </a:extLst>
          </p:cNvPr>
          <p:cNvSpPr txBox="1"/>
          <p:nvPr/>
        </p:nvSpPr>
        <p:spPr>
          <a:xfrm>
            <a:off x="370151" y="6321811"/>
            <a:ext cx="7403855" cy="367216"/>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15" name="TextBox 14">
            <a:extLst>
              <a:ext uri="{FF2B5EF4-FFF2-40B4-BE49-F238E27FC236}">
                <a16:creationId xmlns:a16="http://schemas.microsoft.com/office/drawing/2014/main" id="{1A811CCB-7B94-4519-BAE9-C25B184417A6}"/>
              </a:ext>
            </a:extLst>
          </p:cNvPr>
          <p:cNvSpPr txBox="1"/>
          <p:nvPr/>
        </p:nvSpPr>
        <p:spPr>
          <a:xfrm>
            <a:off x="293252" y="2825812"/>
            <a:ext cx="7448183" cy="373757"/>
          </a:xfrm>
          <a:prstGeom prst="rect">
            <a:avLst/>
          </a:prstGeom>
          <a:noFill/>
        </p:spPr>
        <p:txBody>
          <a:bodyPr wrap="square">
            <a:spAutoFit/>
          </a:bodyPr>
          <a:lstStyle/>
          <a:p>
            <a:pPr lvl="0">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c. Explain, why such pathologies are common at this level.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B2C47FF-7390-1446-BD8A-6EE19EE3CAD4}"/>
              </a:ext>
            </a:extLst>
          </p:cNvPr>
          <p:cNvSpPr txBox="1"/>
          <p:nvPr/>
        </p:nvSpPr>
        <p:spPr>
          <a:xfrm>
            <a:off x="370151" y="1883052"/>
            <a:ext cx="5506700" cy="369332"/>
          </a:xfrm>
          <a:prstGeom prst="rect">
            <a:avLst/>
          </a:prstGeom>
          <a:noFill/>
        </p:spPr>
        <p:txBody>
          <a:bodyPr wrap="none" rtlCol="0">
            <a:spAutoFit/>
          </a:bodyPr>
          <a:lstStyle/>
          <a:p>
            <a:r>
              <a:rPr lang="en-GB" dirty="0">
                <a:latin typeface="Arial" panose="020B0604020202020204" pitchFamily="34" charset="0"/>
                <a:ea typeface="Calibri" panose="020F0502020204030204" pitchFamily="34" charset="0"/>
                <a:cs typeface="Times New Roman" panose="02020603050405020304" pitchFamily="18" charset="0"/>
              </a:rPr>
              <a:t>b. At what vertebral level Is the indicated pathology?</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231FC9-031C-EE4A-88C1-D130F7D9B334}"/>
              </a:ext>
            </a:extLst>
          </p:cNvPr>
          <p:cNvSpPr txBox="1"/>
          <p:nvPr/>
        </p:nvSpPr>
        <p:spPr>
          <a:xfrm>
            <a:off x="402726" y="3331091"/>
            <a:ext cx="7371280"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1701618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6" name="TextBox 5">
            <a:extLst>
              <a:ext uri="{FF2B5EF4-FFF2-40B4-BE49-F238E27FC236}">
                <a16:creationId xmlns:a16="http://schemas.microsoft.com/office/drawing/2014/main" id="{C5E448CE-4F8F-4A91-9F17-C2A672076500}"/>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5 – </a:t>
            </a:r>
            <a:r>
              <a:rPr lang="en-GB" sz="3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Intervertebral disc</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8C50B61-8866-46A9-84FC-18321063472E}"/>
              </a:ext>
            </a:extLst>
          </p:cNvPr>
          <p:cNvSpPr txBox="1"/>
          <p:nvPr/>
        </p:nvSpPr>
        <p:spPr>
          <a:xfrm>
            <a:off x="625763" y="1312545"/>
            <a:ext cx="8481291" cy="373757"/>
          </a:xfrm>
          <a:prstGeom prst="rect">
            <a:avLst/>
          </a:prstGeom>
          <a:noFill/>
        </p:spPr>
        <p:txBody>
          <a:bodyPr wrap="square">
            <a:spAutoFit/>
          </a:bodyPr>
          <a:lstStyle/>
          <a:p>
            <a:pPr lvl="0">
              <a:lnSpc>
                <a:spcPct val="107000"/>
              </a:lnSpc>
              <a:spcAft>
                <a:spcPts val="800"/>
              </a:spcAft>
            </a:pPr>
            <a:r>
              <a:rPr lang="en-GB" sz="1800">
                <a:effectLst/>
                <a:latin typeface="Arial" panose="020B0604020202020204" pitchFamily="34" charset="0"/>
                <a:ea typeface="Calibri" panose="020F0502020204030204" pitchFamily="34" charset="0"/>
                <a:cs typeface="Times New Roman" panose="02020603050405020304" pitchFamily="18" charset="0"/>
              </a:rPr>
              <a:t>f. In the image, name the different parts of the intervertebral disc.</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2724569C-FA12-4150-9EA0-86E6691FF5F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884660" y="1312545"/>
            <a:ext cx="2994025" cy="24041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AA02747-99C4-446C-B870-581C621FEDF0}"/>
              </a:ext>
            </a:extLst>
          </p:cNvPr>
          <p:cNvSpPr txBox="1"/>
          <p:nvPr/>
        </p:nvSpPr>
        <p:spPr>
          <a:xfrm>
            <a:off x="1169028" y="1975774"/>
            <a:ext cx="3696886" cy="369332"/>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3" name="TextBox 2">
            <a:extLst>
              <a:ext uri="{FF2B5EF4-FFF2-40B4-BE49-F238E27FC236}">
                <a16:creationId xmlns:a16="http://schemas.microsoft.com/office/drawing/2014/main" id="{F7268CDB-B0DE-48FC-9667-CAF7538F3CB0}"/>
              </a:ext>
            </a:extLst>
          </p:cNvPr>
          <p:cNvSpPr txBox="1"/>
          <p:nvPr/>
        </p:nvSpPr>
        <p:spPr>
          <a:xfrm>
            <a:off x="10169236" y="2159382"/>
            <a:ext cx="317716" cy="369332"/>
          </a:xfrm>
          <a:prstGeom prst="rect">
            <a:avLst/>
          </a:prstGeom>
          <a:noFill/>
        </p:spPr>
        <p:txBody>
          <a:bodyPr wrap="none" rtlCol="0">
            <a:spAutoFit/>
          </a:bodyPr>
          <a:lstStyle/>
          <a:p>
            <a:r>
              <a:rPr lang="en-GB"/>
              <a:t>A</a:t>
            </a:r>
          </a:p>
        </p:txBody>
      </p:sp>
      <p:sp>
        <p:nvSpPr>
          <p:cNvPr id="20" name="TextBox 19">
            <a:extLst>
              <a:ext uri="{FF2B5EF4-FFF2-40B4-BE49-F238E27FC236}">
                <a16:creationId xmlns:a16="http://schemas.microsoft.com/office/drawing/2014/main" id="{74A39B96-BD7D-496E-B862-969A0415CADF}"/>
              </a:ext>
            </a:extLst>
          </p:cNvPr>
          <p:cNvSpPr txBox="1"/>
          <p:nvPr/>
        </p:nvSpPr>
        <p:spPr>
          <a:xfrm>
            <a:off x="10169236" y="3001794"/>
            <a:ext cx="317716" cy="369332"/>
          </a:xfrm>
          <a:prstGeom prst="rect">
            <a:avLst/>
          </a:prstGeom>
          <a:noFill/>
        </p:spPr>
        <p:txBody>
          <a:bodyPr wrap="none" rtlCol="0">
            <a:spAutoFit/>
          </a:bodyPr>
          <a:lstStyle/>
          <a:p>
            <a:r>
              <a:rPr lang="en-GB"/>
              <a:t>B</a:t>
            </a:r>
          </a:p>
        </p:txBody>
      </p:sp>
      <p:sp>
        <p:nvSpPr>
          <p:cNvPr id="21" name="TextBox 20">
            <a:extLst>
              <a:ext uri="{FF2B5EF4-FFF2-40B4-BE49-F238E27FC236}">
                <a16:creationId xmlns:a16="http://schemas.microsoft.com/office/drawing/2014/main" id="{21D61870-FC46-4F4B-9E3A-92C1DB56C0E5}"/>
              </a:ext>
            </a:extLst>
          </p:cNvPr>
          <p:cNvSpPr txBox="1"/>
          <p:nvPr/>
        </p:nvSpPr>
        <p:spPr>
          <a:xfrm>
            <a:off x="727882" y="1975774"/>
            <a:ext cx="441146" cy="369332"/>
          </a:xfrm>
          <a:prstGeom prst="rect">
            <a:avLst/>
          </a:prstGeom>
          <a:noFill/>
        </p:spPr>
        <p:txBody>
          <a:bodyPr wrap="none" rtlCol="0">
            <a:spAutoFit/>
          </a:bodyPr>
          <a:lstStyle/>
          <a:p>
            <a:r>
              <a:rPr lang="en-GB"/>
              <a:t>A -</a:t>
            </a:r>
          </a:p>
        </p:txBody>
      </p:sp>
      <p:sp>
        <p:nvSpPr>
          <p:cNvPr id="22" name="TextBox 21">
            <a:extLst>
              <a:ext uri="{FF2B5EF4-FFF2-40B4-BE49-F238E27FC236}">
                <a16:creationId xmlns:a16="http://schemas.microsoft.com/office/drawing/2014/main" id="{2108755D-DCA7-4A4E-8700-5973B11DB0E5}"/>
              </a:ext>
            </a:extLst>
          </p:cNvPr>
          <p:cNvSpPr txBox="1"/>
          <p:nvPr/>
        </p:nvSpPr>
        <p:spPr>
          <a:xfrm>
            <a:off x="1169028" y="2448854"/>
            <a:ext cx="3696886" cy="367216"/>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3" name="TextBox 22">
            <a:extLst>
              <a:ext uri="{FF2B5EF4-FFF2-40B4-BE49-F238E27FC236}">
                <a16:creationId xmlns:a16="http://schemas.microsoft.com/office/drawing/2014/main" id="{DFC23B98-FFA5-4E57-A602-855FF6757AC6}"/>
              </a:ext>
            </a:extLst>
          </p:cNvPr>
          <p:cNvSpPr txBox="1"/>
          <p:nvPr/>
        </p:nvSpPr>
        <p:spPr>
          <a:xfrm>
            <a:off x="727882" y="2448854"/>
            <a:ext cx="441146" cy="369332"/>
          </a:xfrm>
          <a:prstGeom prst="rect">
            <a:avLst/>
          </a:prstGeom>
          <a:noFill/>
        </p:spPr>
        <p:txBody>
          <a:bodyPr wrap="none" rtlCol="0">
            <a:spAutoFit/>
          </a:bodyPr>
          <a:lstStyle/>
          <a:p>
            <a:r>
              <a:rPr lang="en-GB"/>
              <a:t>B -</a:t>
            </a:r>
          </a:p>
        </p:txBody>
      </p:sp>
      <p:sp>
        <p:nvSpPr>
          <p:cNvPr id="24" name="TextBox 23">
            <a:extLst>
              <a:ext uri="{FF2B5EF4-FFF2-40B4-BE49-F238E27FC236}">
                <a16:creationId xmlns:a16="http://schemas.microsoft.com/office/drawing/2014/main" id="{91C34FCF-C784-4C35-9A4A-380451D947D6}"/>
              </a:ext>
            </a:extLst>
          </p:cNvPr>
          <p:cNvSpPr txBox="1"/>
          <p:nvPr/>
        </p:nvSpPr>
        <p:spPr>
          <a:xfrm>
            <a:off x="1169028" y="3649942"/>
            <a:ext cx="3696886" cy="367216"/>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6" name="TextBox 25">
            <a:extLst>
              <a:ext uri="{FF2B5EF4-FFF2-40B4-BE49-F238E27FC236}">
                <a16:creationId xmlns:a16="http://schemas.microsoft.com/office/drawing/2014/main" id="{81D0F565-8402-4B95-B826-49F612807399}"/>
              </a:ext>
            </a:extLst>
          </p:cNvPr>
          <p:cNvSpPr txBox="1"/>
          <p:nvPr/>
        </p:nvSpPr>
        <p:spPr>
          <a:xfrm>
            <a:off x="1169028" y="4607850"/>
            <a:ext cx="9498902" cy="367152"/>
          </a:xfrm>
          <a:prstGeom prst="rect">
            <a:avLst/>
          </a:prstGeom>
          <a:noFill/>
          <a:ln>
            <a:solidFill>
              <a:schemeClr val="tx1"/>
            </a:solidFill>
          </a:ln>
        </p:spPr>
        <p:txBody>
          <a:bodyPr wrap="square">
            <a:spAutoFit/>
          </a:bodyPr>
          <a:lstStyle/>
          <a:p>
            <a:pPr>
              <a:lnSpc>
                <a:spcPct val="107000"/>
              </a:lnSpc>
              <a:spcAft>
                <a:spcPts val="800"/>
              </a:spcAft>
            </a:pPr>
            <a:r>
              <a:rPr lang="en-GB" dirty="0">
                <a:solidFill>
                  <a:srgbClr val="FF0000"/>
                </a:solidFill>
                <a:latin typeface="Arial" panose="020B0604020202020204" pitchFamily="34" charset="0"/>
                <a:cs typeface="Arial" panose="020B0604020202020204" pitchFamily="34" charset="0"/>
              </a:rPr>
              <a:t>Type your answer here:</a:t>
            </a:r>
          </a:p>
        </p:txBody>
      </p:sp>
      <p:sp>
        <p:nvSpPr>
          <p:cNvPr id="28" name="TextBox 27">
            <a:extLst>
              <a:ext uri="{FF2B5EF4-FFF2-40B4-BE49-F238E27FC236}">
                <a16:creationId xmlns:a16="http://schemas.microsoft.com/office/drawing/2014/main" id="{784B975E-1A3B-42A3-B546-1F32B8299A7D}"/>
              </a:ext>
            </a:extLst>
          </p:cNvPr>
          <p:cNvSpPr txBox="1"/>
          <p:nvPr/>
        </p:nvSpPr>
        <p:spPr>
          <a:xfrm>
            <a:off x="625762" y="3059408"/>
            <a:ext cx="8481291" cy="373757"/>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Times New Roman" panose="02020603050405020304" pitchFamily="18" charset="0"/>
              </a:rPr>
              <a:t>g. </a:t>
            </a:r>
            <a:r>
              <a:rPr lang="en-GB" sz="1800">
                <a:effectLst/>
                <a:latin typeface="Arial" panose="020B0604020202020204" pitchFamily="34" charset="0"/>
                <a:ea typeface="Calibri" panose="020F0502020204030204" pitchFamily="34" charset="0"/>
                <a:cs typeface="Times New Roman" panose="02020603050405020304" pitchFamily="18" charset="0"/>
              </a:rPr>
              <a:t>Which of these part leads to prolapse of the disc?</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649CB443-CD18-4FAE-8401-E705DC184DF2}"/>
              </a:ext>
            </a:extLst>
          </p:cNvPr>
          <p:cNvSpPr txBox="1"/>
          <p:nvPr/>
        </p:nvSpPr>
        <p:spPr>
          <a:xfrm>
            <a:off x="625761" y="4097228"/>
            <a:ext cx="8481291" cy="373757"/>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Times New Roman" panose="02020603050405020304" pitchFamily="18" charset="0"/>
              </a:rPr>
              <a:t>g. </a:t>
            </a:r>
            <a:r>
              <a:rPr lang="en-GB" sz="1800">
                <a:effectLst/>
                <a:latin typeface="Arial" panose="020B0604020202020204" pitchFamily="34" charset="0"/>
                <a:ea typeface="Calibri" panose="020F0502020204030204" pitchFamily="34" charset="0"/>
                <a:cs typeface="Times New Roman" panose="02020603050405020304" pitchFamily="18" charset="0"/>
              </a:rPr>
              <a:t>Explain the mechanism of injury for disc prolapse?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8682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6" name="TextBox 5">
            <a:extLst>
              <a:ext uri="{FF2B5EF4-FFF2-40B4-BE49-F238E27FC236}">
                <a16:creationId xmlns:a16="http://schemas.microsoft.com/office/drawing/2014/main" id="{C5E448CE-4F8F-4A91-9F17-C2A672076500}"/>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6 – </a:t>
            </a:r>
            <a:r>
              <a:rPr lang="en-GB" sz="3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Lumbar Puncture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8C50B61-8866-46A9-84FC-18321063472E}"/>
              </a:ext>
            </a:extLst>
          </p:cNvPr>
          <p:cNvSpPr txBox="1"/>
          <p:nvPr/>
        </p:nvSpPr>
        <p:spPr>
          <a:xfrm>
            <a:off x="542635" y="1026646"/>
            <a:ext cx="6929583" cy="1468031"/>
          </a:xfrm>
          <a:prstGeom prst="rect">
            <a:avLst/>
          </a:prstGeom>
          <a:noFill/>
        </p:spPr>
        <p:txBody>
          <a:bodyPr wrap="square">
            <a:spAutoFit/>
          </a:bodyPr>
          <a:lstStyle/>
          <a:p>
            <a:pPr lvl="0">
              <a:lnSpc>
                <a:spcPct val="107000"/>
              </a:lnSpc>
              <a:spcAft>
                <a:spcPts val="800"/>
              </a:spcAft>
            </a:pPr>
            <a:r>
              <a:rPr lang="en-GB" dirty="0">
                <a:latin typeface="Arial" panose="020B0604020202020204" pitchFamily="34" charset="0"/>
                <a:ea typeface="Calibri" panose="020F0502020204030204" pitchFamily="34" charset="0"/>
                <a:cs typeface="Times New Roman" panose="02020603050405020304" pitchFamily="18" charset="0"/>
              </a:rPr>
              <a:t>a. S</a:t>
            </a:r>
            <a:r>
              <a:rPr lang="en-GB" sz="1800" dirty="0">
                <a:effectLst/>
                <a:latin typeface="Arial" panose="020B0604020202020204" pitchFamily="34" charset="0"/>
                <a:ea typeface="Calibri" panose="020F0502020204030204" pitchFamily="34" charset="0"/>
                <a:cs typeface="Times New Roman" panose="02020603050405020304" pitchFamily="18" charset="0"/>
              </a:rPr>
              <a:t>pinal and epidural are the two common types of spinal anaesthesia. On the image indicate the</a:t>
            </a:r>
          </a:p>
          <a:p>
            <a:pPr lvl="0">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Epidural space</a:t>
            </a:r>
          </a:p>
          <a:p>
            <a:pPr lvl="0">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Subarachnoid space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Figure 17.1 Transverse section of spinal cord showing meninges Diagram |  Quizlet">
            <a:extLst>
              <a:ext uri="{FF2B5EF4-FFF2-40B4-BE49-F238E27FC236}">
                <a16:creationId xmlns:a16="http://schemas.microsoft.com/office/drawing/2014/main" id="{451EDA9D-B38E-4A57-A22C-3B3D1A2A44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79" t="5523" r="16490" b="5875"/>
          <a:stretch/>
        </p:blipFill>
        <p:spPr bwMode="auto">
          <a:xfrm>
            <a:off x="7693891" y="1330036"/>
            <a:ext cx="4405745" cy="46649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48891BA-687C-44B3-A8BC-347E0597D363}"/>
              </a:ext>
            </a:extLst>
          </p:cNvPr>
          <p:cNvSpPr txBox="1"/>
          <p:nvPr/>
        </p:nvSpPr>
        <p:spPr>
          <a:xfrm>
            <a:off x="574961" y="2582847"/>
            <a:ext cx="6929583" cy="966483"/>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Times New Roman" panose="02020603050405020304" pitchFamily="18" charset="0"/>
              </a:rPr>
              <a:t>b. Discuss with your team the advantages and disadvantages of spinal and epidural anaesthesia and note your points onto a table below</a:t>
            </a:r>
            <a:r>
              <a:rPr lang="en-GB" sz="1800">
                <a:effectLst/>
                <a:latin typeface="Arial" panose="020B0604020202020204" pitchFamily="34"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5729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7" name="TextBox 6">
            <a:extLst>
              <a:ext uri="{FF2B5EF4-FFF2-40B4-BE49-F238E27FC236}">
                <a16:creationId xmlns:a16="http://schemas.microsoft.com/office/drawing/2014/main" id="{7907F041-32B5-3149-AA5F-AEBD1D02F9B5}"/>
              </a:ext>
            </a:extLst>
          </p:cNvPr>
          <p:cNvSpPr txBox="1"/>
          <p:nvPr/>
        </p:nvSpPr>
        <p:spPr>
          <a:xfrm flipH="1">
            <a:off x="163552" y="111426"/>
            <a:ext cx="9429135"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Task 7 – Applied Anatomy</a:t>
            </a:r>
          </a:p>
        </p:txBody>
      </p:sp>
      <p:pic>
        <p:nvPicPr>
          <p:cNvPr id="3" name="Picture 2" descr="A close - up of a dress&#10;&#10;Description automatically generated with medium confidence">
            <a:extLst>
              <a:ext uri="{FF2B5EF4-FFF2-40B4-BE49-F238E27FC236}">
                <a16:creationId xmlns:a16="http://schemas.microsoft.com/office/drawing/2014/main" id="{BE051DC7-AA67-3448-8FD4-AD6CB9E92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5042" y="888107"/>
            <a:ext cx="4016258" cy="5907213"/>
          </a:xfrm>
          <a:prstGeom prst="rect">
            <a:avLst/>
          </a:prstGeom>
        </p:spPr>
      </p:pic>
      <p:sp>
        <p:nvSpPr>
          <p:cNvPr id="11" name="TextBox 10">
            <a:extLst>
              <a:ext uri="{FF2B5EF4-FFF2-40B4-BE49-F238E27FC236}">
                <a16:creationId xmlns:a16="http://schemas.microsoft.com/office/drawing/2014/main" id="{B47164C9-E562-1647-BCFC-5874C35D71E4}"/>
              </a:ext>
            </a:extLst>
          </p:cNvPr>
          <p:cNvSpPr txBox="1"/>
          <p:nvPr/>
        </p:nvSpPr>
        <p:spPr>
          <a:xfrm>
            <a:off x="326571" y="998214"/>
            <a:ext cx="7119834" cy="369332"/>
          </a:xfrm>
          <a:prstGeom prst="rect">
            <a:avLst/>
          </a:prstGeom>
          <a:noFill/>
        </p:spPr>
        <p:txBody>
          <a:bodyPr wrap="none" rtlCol="0">
            <a:spAutoFit/>
          </a:bodyPr>
          <a:lstStyle/>
          <a:p>
            <a:r>
              <a:rPr lang="en-GB" dirty="0"/>
              <a:t>1. This is the </a:t>
            </a:r>
            <a:r>
              <a:rPr lang="en-GB" dirty="0" err="1"/>
              <a:t>scoliogram</a:t>
            </a:r>
            <a:r>
              <a:rPr lang="en-GB" dirty="0"/>
              <a:t> of a 3-year-old. What is the cause of the scoliosis?</a:t>
            </a:r>
          </a:p>
        </p:txBody>
      </p:sp>
      <p:sp>
        <p:nvSpPr>
          <p:cNvPr id="12" name="TextBox 11">
            <a:extLst>
              <a:ext uri="{FF2B5EF4-FFF2-40B4-BE49-F238E27FC236}">
                <a16:creationId xmlns:a16="http://schemas.microsoft.com/office/drawing/2014/main" id="{FA245E93-D429-E44A-BB8B-A512796E2FA1}"/>
              </a:ext>
            </a:extLst>
          </p:cNvPr>
          <p:cNvSpPr txBox="1"/>
          <p:nvPr/>
        </p:nvSpPr>
        <p:spPr>
          <a:xfrm>
            <a:off x="326571" y="2300470"/>
            <a:ext cx="5603457" cy="369332"/>
          </a:xfrm>
          <a:prstGeom prst="rect">
            <a:avLst/>
          </a:prstGeom>
          <a:noFill/>
        </p:spPr>
        <p:txBody>
          <a:bodyPr wrap="none" rtlCol="0">
            <a:spAutoFit/>
          </a:bodyPr>
          <a:lstStyle/>
          <a:p>
            <a:r>
              <a:rPr lang="en-GB" dirty="0"/>
              <a:t>2. What other congenital anomalies might the child have?</a:t>
            </a:r>
          </a:p>
        </p:txBody>
      </p:sp>
      <p:sp>
        <p:nvSpPr>
          <p:cNvPr id="13" name="TextBox 12">
            <a:extLst>
              <a:ext uri="{FF2B5EF4-FFF2-40B4-BE49-F238E27FC236}">
                <a16:creationId xmlns:a16="http://schemas.microsoft.com/office/drawing/2014/main" id="{B393A714-AD22-9246-9571-2EE6D0FC50C3}"/>
              </a:ext>
            </a:extLst>
          </p:cNvPr>
          <p:cNvSpPr txBox="1"/>
          <p:nvPr/>
        </p:nvSpPr>
        <p:spPr>
          <a:xfrm>
            <a:off x="326571" y="3602726"/>
            <a:ext cx="5269776" cy="369332"/>
          </a:xfrm>
          <a:prstGeom prst="rect">
            <a:avLst/>
          </a:prstGeom>
          <a:noFill/>
        </p:spPr>
        <p:txBody>
          <a:bodyPr wrap="none" rtlCol="0">
            <a:spAutoFit/>
          </a:bodyPr>
          <a:lstStyle/>
          <a:p>
            <a:r>
              <a:rPr lang="en-GB" dirty="0"/>
              <a:t>3. What are the 3 main causes of congenital scoliosis? </a:t>
            </a:r>
          </a:p>
        </p:txBody>
      </p:sp>
      <p:sp>
        <p:nvSpPr>
          <p:cNvPr id="14" name="TextBox 13">
            <a:extLst>
              <a:ext uri="{FF2B5EF4-FFF2-40B4-BE49-F238E27FC236}">
                <a16:creationId xmlns:a16="http://schemas.microsoft.com/office/drawing/2014/main" id="{5F5BFBAF-3141-AD4C-BEA4-A2559E5416C2}"/>
              </a:ext>
            </a:extLst>
          </p:cNvPr>
          <p:cNvSpPr txBox="1"/>
          <p:nvPr/>
        </p:nvSpPr>
        <p:spPr>
          <a:xfrm>
            <a:off x="326571" y="4904982"/>
            <a:ext cx="5675649" cy="646331"/>
          </a:xfrm>
          <a:prstGeom prst="rect">
            <a:avLst/>
          </a:prstGeom>
          <a:noFill/>
        </p:spPr>
        <p:txBody>
          <a:bodyPr wrap="square" rtlCol="0">
            <a:spAutoFit/>
          </a:bodyPr>
          <a:lstStyle/>
          <a:p>
            <a:r>
              <a:rPr lang="en-GB" dirty="0"/>
              <a:t>4. What embryological structure forms the anterior vertebral bodies? </a:t>
            </a:r>
          </a:p>
        </p:txBody>
      </p:sp>
      <p:sp>
        <p:nvSpPr>
          <p:cNvPr id="15" name="TextBox 14">
            <a:extLst>
              <a:ext uri="{FF2B5EF4-FFF2-40B4-BE49-F238E27FC236}">
                <a16:creationId xmlns:a16="http://schemas.microsoft.com/office/drawing/2014/main" id="{879AFAEF-6100-BD4A-9A58-8703F8BEE164}"/>
              </a:ext>
            </a:extLst>
          </p:cNvPr>
          <p:cNvSpPr txBox="1"/>
          <p:nvPr/>
        </p:nvSpPr>
        <p:spPr>
          <a:xfrm>
            <a:off x="326571" y="1526295"/>
            <a:ext cx="7408720"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6" name="TextBox 15">
            <a:extLst>
              <a:ext uri="{FF2B5EF4-FFF2-40B4-BE49-F238E27FC236}">
                <a16:creationId xmlns:a16="http://schemas.microsoft.com/office/drawing/2014/main" id="{7D6EFB7A-6CA9-014E-B259-733645ED4FB1}"/>
              </a:ext>
            </a:extLst>
          </p:cNvPr>
          <p:cNvSpPr txBox="1"/>
          <p:nvPr/>
        </p:nvSpPr>
        <p:spPr>
          <a:xfrm>
            <a:off x="326571" y="2731326"/>
            <a:ext cx="7408720"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7" name="TextBox 16">
            <a:extLst>
              <a:ext uri="{FF2B5EF4-FFF2-40B4-BE49-F238E27FC236}">
                <a16:creationId xmlns:a16="http://schemas.microsoft.com/office/drawing/2014/main" id="{B7C97D74-5B8B-0743-BAA0-6904F6076DB3}"/>
              </a:ext>
            </a:extLst>
          </p:cNvPr>
          <p:cNvSpPr txBox="1"/>
          <p:nvPr/>
        </p:nvSpPr>
        <p:spPr>
          <a:xfrm>
            <a:off x="326571" y="4049221"/>
            <a:ext cx="7408720"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8" name="TextBox 17">
            <a:extLst>
              <a:ext uri="{FF2B5EF4-FFF2-40B4-BE49-F238E27FC236}">
                <a16:creationId xmlns:a16="http://schemas.microsoft.com/office/drawing/2014/main" id="{B7272A97-87B9-C64C-BA23-5C5F4E0332E9}"/>
              </a:ext>
            </a:extLst>
          </p:cNvPr>
          <p:cNvSpPr txBox="1"/>
          <p:nvPr/>
        </p:nvSpPr>
        <p:spPr>
          <a:xfrm>
            <a:off x="326571" y="5606854"/>
            <a:ext cx="7408720"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284629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6" name="Picture 20" descr="A screenshot of a cell phone&#10;&#10;Description generated with very high confidence">
            <a:extLst>
              <a:ext uri="{FF2B5EF4-FFF2-40B4-BE49-F238E27FC236}">
                <a16:creationId xmlns:a16="http://schemas.microsoft.com/office/drawing/2014/main" id="{34A84592-09B9-426C-ACC1-4ABC504011A2}"/>
              </a:ext>
            </a:extLst>
          </p:cNvPr>
          <p:cNvPicPr>
            <a:picLocks noChangeAspect="1"/>
          </p:cNvPicPr>
          <p:nvPr/>
        </p:nvPicPr>
        <p:blipFill>
          <a:blip r:embed="rId4"/>
          <a:stretch>
            <a:fillRect/>
          </a:stretch>
        </p:blipFill>
        <p:spPr>
          <a:xfrm>
            <a:off x="9993171" y="-95965"/>
            <a:ext cx="2297152" cy="935430"/>
          </a:xfrm>
          <a:prstGeom prst="rect">
            <a:avLst/>
          </a:prstGeom>
        </p:spPr>
      </p:pic>
      <p:sp>
        <p:nvSpPr>
          <p:cNvPr id="13" name="TextBox 12">
            <a:extLst>
              <a:ext uri="{FF2B5EF4-FFF2-40B4-BE49-F238E27FC236}">
                <a16:creationId xmlns:a16="http://schemas.microsoft.com/office/drawing/2014/main" id="{4F41CB2B-6947-4969-83F6-29F3AEAAEB36}"/>
              </a:ext>
            </a:extLst>
          </p:cNvPr>
          <p:cNvSpPr txBox="1"/>
          <p:nvPr/>
        </p:nvSpPr>
        <p:spPr>
          <a:xfrm>
            <a:off x="406400" y="1121140"/>
            <a:ext cx="7601527" cy="1256306"/>
          </a:xfrm>
          <a:prstGeom prst="rect">
            <a:avLst/>
          </a:prstGeom>
          <a:noFill/>
        </p:spPr>
        <p:txBody>
          <a:bodyPr wrap="square">
            <a:spAutoFit/>
          </a:bodyPr>
          <a:lstStyle/>
          <a:p>
            <a:pPr lvl="0">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d) A 33-year-old man is brought to the A&amp;E following a dive head first into shallow water. The patient is conscious but complains of severe right sided neck pain. On examination, </a:t>
            </a:r>
            <a:r>
              <a:rPr lang="en-GB" b="0" i="0" dirty="0">
                <a:effectLst/>
                <a:latin typeface="Arial" panose="020B0604020202020204" pitchFamily="34" charset="0"/>
                <a:cs typeface="Arial" panose="020B0604020202020204" pitchFamily="34" charset="0"/>
              </a:rPr>
              <a:t>the patient is neurologically intact</a:t>
            </a:r>
            <a:r>
              <a:rPr lang="en-GB" b="0" i="0" dirty="0">
                <a:solidFill>
                  <a:srgbClr val="0A0A0A"/>
                </a:solidFill>
                <a:effectLst/>
                <a:latin typeface="Oxygen"/>
              </a:rPr>
              <a:t>. </a:t>
            </a:r>
            <a:r>
              <a:rPr lang="en-GB" b="0" i="0" dirty="0">
                <a:effectLst/>
                <a:latin typeface="Arial" panose="020B0604020202020204" pitchFamily="34" charset="0"/>
                <a:cs typeface="Arial" panose="020B0604020202020204" pitchFamily="34" charset="0"/>
              </a:rPr>
              <a:t>A MRI of the patient is on your right.</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4139DA9-6B09-4BE5-B70A-2E49324A807A}"/>
              </a:ext>
            </a:extLst>
          </p:cNvPr>
          <p:cNvSpPr txBox="1"/>
          <p:nvPr/>
        </p:nvSpPr>
        <p:spPr>
          <a:xfrm>
            <a:off x="599206" y="3843540"/>
            <a:ext cx="6019307"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8" name="TextBox 17">
            <a:extLst>
              <a:ext uri="{FF2B5EF4-FFF2-40B4-BE49-F238E27FC236}">
                <a16:creationId xmlns:a16="http://schemas.microsoft.com/office/drawing/2014/main" id="{90B6F769-E6F8-42B6-9DB5-232D3EED55BC}"/>
              </a:ext>
            </a:extLst>
          </p:cNvPr>
          <p:cNvSpPr txBox="1"/>
          <p:nvPr/>
        </p:nvSpPr>
        <p:spPr>
          <a:xfrm>
            <a:off x="406400" y="3223248"/>
            <a:ext cx="8155710" cy="367216"/>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Arial" panose="020B0604020202020204" pitchFamily="34" charset="0"/>
              </a:rPr>
              <a:t>1. Name and highlight the pathology that you can see on the MRI.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C44992B-B1BA-4F40-85BC-4B4352F235B8}"/>
              </a:ext>
            </a:extLst>
          </p:cNvPr>
          <p:cNvSpPr txBox="1"/>
          <p:nvPr/>
        </p:nvSpPr>
        <p:spPr>
          <a:xfrm>
            <a:off x="406400" y="4585612"/>
            <a:ext cx="8155710" cy="367216"/>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Arial" panose="020B0604020202020204" pitchFamily="34" charset="0"/>
              </a:rPr>
              <a:t>2. Briefly describe the mechanism of injury for this pathology.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0CC94F9-4A26-4B03-9A21-7730DE0CAED3}"/>
              </a:ext>
            </a:extLst>
          </p:cNvPr>
          <p:cNvSpPr txBox="1"/>
          <p:nvPr/>
        </p:nvSpPr>
        <p:spPr>
          <a:xfrm>
            <a:off x="599206" y="5094735"/>
            <a:ext cx="7307121"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pic>
        <p:nvPicPr>
          <p:cNvPr id="1026" name="Picture 2" descr="LearningRadiology - Jefferson Fracture, C2, atlas, axis">
            <a:extLst>
              <a:ext uri="{FF2B5EF4-FFF2-40B4-BE49-F238E27FC236}">
                <a16:creationId xmlns:a16="http://schemas.microsoft.com/office/drawing/2014/main" id="{124EB4BB-B1A1-4DDD-A7EB-2810CDB110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23" r="7756"/>
          <a:stretch/>
        </p:blipFill>
        <p:spPr bwMode="auto">
          <a:xfrm>
            <a:off x="8331200" y="1369179"/>
            <a:ext cx="3594674" cy="287447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82244B-E026-2443-A408-805E45693D95}"/>
              </a:ext>
            </a:extLst>
          </p:cNvPr>
          <p:cNvSpPr txBox="1"/>
          <p:nvPr/>
        </p:nvSpPr>
        <p:spPr>
          <a:xfrm flipH="1">
            <a:off x="163552" y="111426"/>
            <a:ext cx="9429135"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Task 7 – Applied Anatomy</a:t>
            </a:r>
          </a:p>
        </p:txBody>
      </p:sp>
    </p:spTree>
    <p:custDataLst>
      <p:tags r:id="rId1"/>
    </p:custDataLst>
    <p:extLst>
      <p:ext uri="{BB962C8B-B14F-4D97-AF65-F5344CB8AC3E}">
        <p14:creationId xmlns:p14="http://schemas.microsoft.com/office/powerpoint/2010/main" val="2466245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6" name="Picture 20" descr="A screenshot of a cell phone&#10;&#10;Description generated with very high confidence">
            <a:extLst>
              <a:ext uri="{FF2B5EF4-FFF2-40B4-BE49-F238E27FC236}">
                <a16:creationId xmlns:a16="http://schemas.microsoft.com/office/drawing/2014/main" id="{34A84592-09B9-426C-ACC1-4ABC504011A2}"/>
              </a:ext>
            </a:extLst>
          </p:cNvPr>
          <p:cNvPicPr>
            <a:picLocks noChangeAspect="1"/>
          </p:cNvPicPr>
          <p:nvPr/>
        </p:nvPicPr>
        <p:blipFill>
          <a:blip r:embed="rId4"/>
          <a:stretch>
            <a:fillRect/>
          </a:stretch>
        </p:blipFill>
        <p:spPr>
          <a:xfrm>
            <a:off x="9993171" y="-95965"/>
            <a:ext cx="2297152" cy="935430"/>
          </a:xfrm>
          <a:prstGeom prst="rect">
            <a:avLst/>
          </a:prstGeom>
        </p:spPr>
      </p:pic>
      <p:sp>
        <p:nvSpPr>
          <p:cNvPr id="13" name="TextBox 12">
            <a:extLst>
              <a:ext uri="{FF2B5EF4-FFF2-40B4-BE49-F238E27FC236}">
                <a16:creationId xmlns:a16="http://schemas.microsoft.com/office/drawing/2014/main" id="{4F41CB2B-6947-4969-83F6-29F3AEAAEB36}"/>
              </a:ext>
            </a:extLst>
          </p:cNvPr>
          <p:cNvSpPr txBox="1"/>
          <p:nvPr/>
        </p:nvSpPr>
        <p:spPr>
          <a:xfrm>
            <a:off x="406400" y="1121140"/>
            <a:ext cx="7601527" cy="1849032"/>
          </a:xfrm>
          <a:prstGeom prst="rect">
            <a:avLst/>
          </a:prstGeom>
          <a:noFill/>
        </p:spPr>
        <p:txBody>
          <a:bodyPr wrap="square">
            <a:spAutoFit/>
          </a:bodyPr>
          <a:lstStyle/>
          <a:p>
            <a:pPr lvl="0">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e) A 46-year-old man is brought to the A&amp;E following a hight speed road traffic accident (RTA). The patient is conscious but complains of severe neck pain. On examination, </a:t>
            </a:r>
            <a:r>
              <a:rPr lang="en-GB" b="0" i="0" dirty="0">
                <a:effectLst/>
                <a:latin typeface="Arial" panose="020B0604020202020204" pitchFamily="34" charset="0"/>
                <a:cs typeface="Arial" panose="020B0604020202020204" pitchFamily="34" charset="0"/>
              </a:rPr>
              <a:t> the patient is neurologically intact, without focal deficits or any signs of obvious trauma. The patient states moderate and sharp left-sided paraspinal muscle tenderness without radiation. A plain lateral neck X-Ray of the patient is on your right.</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4139DA9-6B09-4BE5-B70A-2E49324A807A}"/>
              </a:ext>
            </a:extLst>
          </p:cNvPr>
          <p:cNvSpPr txBox="1"/>
          <p:nvPr/>
        </p:nvSpPr>
        <p:spPr>
          <a:xfrm>
            <a:off x="599207" y="3854426"/>
            <a:ext cx="7408720"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pic>
        <p:nvPicPr>
          <p:cNvPr id="2" name="Picture 1">
            <a:extLst>
              <a:ext uri="{FF2B5EF4-FFF2-40B4-BE49-F238E27FC236}">
                <a16:creationId xmlns:a16="http://schemas.microsoft.com/office/drawing/2014/main" id="{AEBDA190-4289-4FAC-A279-51F27EBC7E3E}"/>
              </a:ext>
            </a:extLst>
          </p:cNvPr>
          <p:cNvPicPr>
            <a:picLocks noChangeAspect="1"/>
          </p:cNvPicPr>
          <p:nvPr/>
        </p:nvPicPr>
        <p:blipFill>
          <a:blip r:embed="rId5"/>
          <a:stretch>
            <a:fillRect/>
          </a:stretch>
        </p:blipFill>
        <p:spPr>
          <a:xfrm>
            <a:off x="8347444" y="888107"/>
            <a:ext cx="3612263" cy="5858467"/>
          </a:xfrm>
          <a:prstGeom prst="rect">
            <a:avLst/>
          </a:prstGeom>
        </p:spPr>
      </p:pic>
      <p:sp>
        <p:nvSpPr>
          <p:cNvPr id="18" name="TextBox 17">
            <a:extLst>
              <a:ext uri="{FF2B5EF4-FFF2-40B4-BE49-F238E27FC236}">
                <a16:creationId xmlns:a16="http://schemas.microsoft.com/office/drawing/2014/main" id="{90B6F769-E6F8-42B6-9DB5-232D3EED55BC}"/>
              </a:ext>
            </a:extLst>
          </p:cNvPr>
          <p:cNvSpPr txBox="1"/>
          <p:nvPr/>
        </p:nvSpPr>
        <p:spPr>
          <a:xfrm>
            <a:off x="406400" y="3223248"/>
            <a:ext cx="8155710" cy="367216"/>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Arial" panose="020B0604020202020204" pitchFamily="34" charset="0"/>
              </a:rPr>
              <a:t>1. Name and highlight the pathology that you can see on the X-Ray.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C44992B-B1BA-4F40-85BC-4B4352F235B8}"/>
              </a:ext>
            </a:extLst>
          </p:cNvPr>
          <p:cNvSpPr txBox="1"/>
          <p:nvPr/>
        </p:nvSpPr>
        <p:spPr>
          <a:xfrm>
            <a:off x="406400" y="4585612"/>
            <a:ext cx="8155710" cy="367216"/>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Arial" panose="020B0604020202020204" pitchFamily="34" charset="0"/>
              </a:rPr>
              <a:t>2. Briefly describe the mechanism of injury for this pathology.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0CC94F9-4A26-4B03-9A21-7730DE0CAED3}"/>
              </a:ext>
            </a:extLst>
          </p:cNvPr>
          <p:cNvSpPr txBox="1"/>
          <p:nvPr/>
        </p:nvSpPr>
        <p:spPr>
          <a:xfrm>
            <a:off x="599206" y="5094735"/>
            <a:ext cx="7307121"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1" name="TextBox 10">
            <a:extLst>
              <a:ext uri="{FF2B5EF4-FFF2-40B4-BE49-F238E27FC236}">
                <a16:creationId xmlns:a16="http://schemas.microsoft.com/office/drawing/2014/main" id="{F754E617-1457-E943-99AF-3400D7637D46}"/>
              </a:ext>
            </a:extLst>
          </p:cNvPr>
          <p:cNvSpPr txBox="1"/>
          <p:nvPr/>
        </p:nvSpPr>
        <p:spPr>
          <a:xfrm flipH="1">
            <a:off x="163552" y="111426"/>
            <a:ext cx="9429135"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Task 7 – Applied Anatomy</a:t>
            </a:r>
          </a:p>
        </p:txBody>
      </p:sp>
    </p:spTree>
    <p:custDataLst>
      <p:tags r:id="rId1"/>
    </p:custDataLst>
    <p:extLst>
      <p:ext uri="{BB962C8B-B14F-4D97-AF65-F5344CB8AC3E}">
        <p14:creationId xmlns:p14="http://schemas.microsoft.com/office/powerpoint/2010/main" val="884459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sp>
        <p:nvSpPr>
          <p:cNvPr id="8" name="TextBox 7">
            <a:extLst>
              <a:ext uri="{FF2B5EF4-FFF2-40B4-BE49-F238E27FC236}">
                <a16:creationId xmlns:a16="http://schemas.microsoft.com/office/drawing/2014/main" id="{28AA9420-9DD6-4E80-A750-1B9B371E51BC}"/>
              </a:ext>
            </a:extLst>
          </p:cNvPr>
          <p:cNvSpPr txBox="1"/>
          <p:nvPr/>
        </p:nvSpPr>
        <p:spPr>
          <a:xfrm flipH="1">
            <a:off x="163552" y="111426"/>
            <a:ext cx="9429135"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Task 7 – Applied Anatomy</a:t>
            </a:r>
          </a:p>
        </p:txBody>
      </p:sp>
      <p:pic>
        <p:nvPicPr>
          <p:cNvPr id="6" name="Picture 20" descr="A screenshot of a cell phone&#10;&#10;Description generated with very high confidence">
            <a:extLst>
              <a:ext uri="{FF2B5EF4-FFF2-40B4-BE49-F238E27FC236}">
                <a16:creationId xmlns:a16="http://schemas.microsoft.com/office/drawing/2014/main" id="{34A84592-09B9-426C-ACC1-4ABC504011A2}"/>
              </a:ext>
            </a:extLst>
          </p:cNvPr>
          <p:cNvPicPr>
            <a:picLocks noChangeAspect="1"/>
          </p:cNvPicPr>
          <p:nvPr/>
        </p:nvPicPr>
        <p:blipFill>
          <a:blip r:embed="rId4"/>
          <a:stretch>
            <a:fillRect/>
          </a:stretch>
        </p:blipFill>
        <p:spPr>
          <a:xfrm>
            <a:off x="9993171" y="-95965"/>
            <a:ext cx="2297152" cy="935430"/>
          </a:xfrm>
          <a:prstGeom prst="rect">
            <a:avLst/>
          </a:prstGeom>
        </p:spPr>
      </p:pic>
      <p:sp>
        <p:nvSpPr>
          <p:cNvPr id="13" name="TextBox 12">
            <a:extLst>
              <a:ext uri="{FF2B5EF4-FFF2-40B4-BE49-F238E27FC236}">
                <a16:creationId xmlns:a16="http://schemas.microsoft.com/office/drawing/2014/main" id="{4F41CB2B-6947-4969-83F6-29F3AEAAEB36}"/>
              </a:ext>
            </a:extLst>
          </p:cNvPr>
          <p:cNvSpPr txBox="1"/>
          <p:nvPr/>
        </p:nvSpPr>
        <p:spPr>
          <a:xfrm>
            <a:off x="406400" y="1121140"/>
            <a:ext cx="7601527" cy="1256306"/>
          </a:xfrm>
          <a:prstGeom prst="rect">
            <a:avLst/>
          </a:prstGeom>
          <a:noFill/>
        </p:spPr>
        <p:txBody>
          <a:bodyPr wrap="square">
            <a:spAutoFit/>
          </a:bodyPr>
          <a:lstStyle/>
          <a:p>
            <a:pPr lvl="0">
              <a:lnSpc>
                <a:spcPct val="107000"/>
              </a:lnSpc>
              <a:spcAft>
                <a:spcPts val="800"/>
              </a:spcAft>
            </a:pPr>
            <a:r>
              <a:rPr lang="en-GB" dirty="0">
                <a:latin typeface="Arial" panose="020B0604020202020204" pitchFamily="34" charset="0"/>
                <a:ea typeface="Calibri" panose="020F0502020204030204" pitchFamily="34" charset="0"/>
                <a:cs typeface="Arial" panose="020B0604020202020204" pitchFamily="34" charset="0"/>
              </a:rPr>
              <a:t>f) Previous clinical scenarios ‘d and e’ could present with neurological deficits depending upon the severity of the fracture. Discuss with your team how vascular compromise due to arterial dissection would present with neurological presentations.</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4139DA9-6B09-4BE5-B70A-2E49324A807A}"/>
              </a:ext>
            </a:extLst>
          </p:cNvPr>
          <p:cNvSpPr txBox="1"/>
          <p:nvPr/>
        </p:nvSpPr>
        <p:spPr>
          <a:xfrm>
            <a:off x="633325" y="4031809"/>
            <a:ext cx="3594674"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pic>
        <p:nvPicPr>
          <p:cNvPr id="2" name="Picture 1">
            <a:extLst>
              <a:ext uri="{FF2B5EF4-FFF2-40B4-BE49-F238E27FC236}">
                <a16:creationId xmlns:a16="http://schemas.microsoft.com/office/drawing/2014/main" id="{AEBDA190-4289-4FAC-A279-51F27EBC7E3E}"/>
              </a:ext>
            </a:extLst>
          </p:cNvPr>
          <p:cNvPicPr>
            <a:picLocks noChangeAspect="1"/>
          </p:cNvPicPr>
          <p:nvPr/>
        </p:nvPicPr>
        <p:blipFill>
          <a:blip r:embed="rId5"/>
          <a:stretch>
            <a:fillRect/>
          </a:stretch>
        </p:blipFill>
        <p:spPr>
          <a:xfrm>
            <a:off x="8347444" y="888107"/>
            <a:ext cx="3612263" cy="5858467"/>
          </a:xfrm>
          <a:prstGeom prst="rect">
            <a:avLst/>
          </a:prstGeom>
        </p:spPr>
      </p:pic>
      <p:sp>
        <p:nvSpPr>
          <p:cNvPr id="18" name="TextBox 17">
            <a:extLst>
              <a:ext uri="{FF2B5EF4-FFF2-40B4-BE49-F238E27FC236}">
                <a16:creationId xmlns:a16="http://schemas.microsoft.com/office/drawing/2014/main" id="{90B6F769-E6F8-42B6-9DB5-232D3EED55BC}"/>
              </a:ext>
            </a:extLst>
          </p:cNvPr>
          <p:cNvSpPr txBox="1"/>
          <p:nvPr/>
        </p:nvSpPr>
        <p:spPr>
          <a:xfrm>
            <a:off x="406400" y="3427551"/>
            <a:ext cx="8155710" cy="367216"/>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Arial" panose="020B0604020202020204" pitchFamily="34" charset="0"/>
              </a:rPr>
              <a:t>1. Which artery would you suspect to be affected in these clinical scenario.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C44992B-B1BA-4F40-85BC-4B4352F235B8}"/>
              </a:ext>
            </a:extLst>
          </p:cNvPr>
          <p:cNvSpPr txBox="1"/>
          <p:nvPr/>
        </p:nvSpPr>
        <p:spPr>
          <a:xfrm>
            <a:off x="406400" y="4698930"/>
            <a:ext cx="8155710" cy="367216"/>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Arial" panose="020B0604020202020204" pitchFamily="34" charset="0"/>
              </a:rPr>
              <a:t>2. From which artery does the above artery arise?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0CC94F9-4A26-4B03-9A21-7730DE0CAED3}"/>
              </a:ext>
            </a:extLst>
          </p:cNvPr>
          <p:cNvSpPr txBox="1"/>
          <p:nvPr/>
        </p:nvSpPr>
        <p:spPr>
          <a:xfrm>
            <a:off x="633325" y="5333157"/>
            <a:ext cx="7307121"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2" name="TextBox 11">
            <a:extLst>
              <a:ext uri="{FF2B5EF4-FFF2-40B4-BE49-F238E27FC236}">
                <a16:creationId xmlns:a16="http://schemas.microsoft.com/office/drawing/2014/main" id="{AFCD163D-16B6-4DA0-A9D5-BE901C73AA46}"/>
              </a:ext>
            </a:extLst>
          </p:cNvPr>
          <p:cNvSpPr txBox="1"/>
          <p:nvPr/>
        </p:nvSpPr>
        <p:spPr>
          <a:xfrm>
            <a:off x="633325" y="2548555"/>
            <a:ext cx="746564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1681009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7" name="Picture 20" descr="A screenshot of a cell phone&#10;&#10;Description generated with very high confidence">
            <a:extLst>
              <a:ext uri="{FF2B5EF4-FFF2-40B4-BE49-F238E27FC236}">
                <a16:creationId xmlns:a16="http://schemas.microsoft.com/office/drawing/2014/main" id="{51CC1D73-8D3B-4321-9618-348ACA3A7A9B}"/>
              </a:ext>
            </a:extLst>
          </p:cNvPr>
          <p:cNvPicPr>
            <a:picLocks noChangeAspect="1"/>
          </p:cNvPicPr>
          <p:nvPr/>
        </p:nvPicPr>
        <p:blipFill>
          <a:blip r:embed="rId4"/>
          <a:stretch>
            <a:fillRect/>
          </a:stretch>
        </p:blipFill>
        <p:spPr>
          <a:xfrm>
            <a:off x="9993171" y="-95965"/>
            <a:ext cx="2297152" cy="935430"/>
          </a:xfrm>
          <a:prstGeom prst="rect">
            <a:avLst/>
          </a:prstGeom>
        </p:spPr>
      </p:pic>
      <p:sp>
        <p:nvSpPr>
          <p:cNvPr id="2" name="Rectangle 1">
            <a:extLst>
              <a:ext uri="{FF2B5EF4-FFF2-40B4-BE49-F238E27FC236}">
                <a16:creationId xmlns:a16="http://schemas.microsoft.com/office/drawing/2014/main" id="{97A57B28-ADF4-45CC-9C39-0D6DC59B99C5}"/>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5" name="TextBox 4">
            <a:extLst>
              <a:ext uri="{FF2B5EF4-FFF2-40B4-BE49-F238E27FC236}">
                <a16:creationId xmlns:a16="http://schemas.microsoft.com/office/drawing/2014/main" id="{13A06F76-EA48-4B1F-979F-B6E03683041D}"/>
              </a:ext>
            </a:extLst>
          </p:cNvPr>
          <p:cNvSpPr txBox="1"/>
          <p:nvPr/>
        </p:nvSpPr>
        <p:spPr>
          <a:xfrm flipH="1">
            <a:off x="165806" y="48584"/>
            <a:ext cx="9183330" cy="646331"/>
          </a:xfrm>
          <a:prstGeom prst="rect">
            <a:avLst/>
          </a:prstGeom>
          <a:noFill/>
        </p:spPr>
        <p:txBody>
          <a:bodyPr wrap="square" rtlCol="0">
            <a:spAutoFit/>
          </a:bodyPr>
          <a:lstStyle/>
          <a:p>
            <a:r>
              <a:rPr lang="en-GB" sz="3600">
                <a:solidFill>
                  <a:schemeClr val="bg1"/>
                </a:solidFill>
                <a:latin typeface="Arial" panose="020B0604020202020204" pitchFamily="34" charset="0"/>
                <a:cs typeface="Arial" panose="020B0604020202020204" pitchFamily="34" charset="0"/>
              </a:rPr>
              <a:t>Learning Outcomes</a:t>
            </a:r>
          </a:p>
        </p:txBody>
      </p:sp>
      <p:sp>
        <p:nvSpPr>
          <p:cNvPr id="8" name="TextBox 7">
            <a:extLst>
              <a:ext uri="{FF2B5EF4-FFF2-40B4-BE49-F238E27FC236}">
                <a16:creationId xmlns:a16="http://schemas.microsoft.com/office/drawing/2014/main" id="{56DEFB07-9606-4653-9B53-AC5258C8B279}"/>
              </a:ext>
            </a:extLst>
          </p:cNvPr>
          <p:cNvSpPr txBox="1"/>
          <p:nvPr/>
        </p:nvSpPr>
        <p:spPr>
          <a:xfrm>
            <a:off x="892423" y="1363299"/>
            <a:ext cx="10649527" cy="4305730"/>
          </a:xfrm>
          <a:prstGeom prst="rect">
            <a:avLst/>
          </a:prstGeom>
          <a:noFill/>
        </p:spPr>
        <p:txBody>
          <a:bodyPr wrap="square">
            <a:spAutoFit/>
          </a:bodyPr>
          <a:lstStyle/>
          <a:p>
            <a:pPr marL="457200" indent="-457200" algn="l">
              <a:lnSpc>
                <a:spcPct val="20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Identify the superficial and deep muscles of the back</a:t>
            </a:r>
          </a:p>
          <a:p>
            <a:pPr marL="457200" indent="-457200" algn="l">
              <a:lnSpc>
                <a:spcPct val="20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Name the different part of the vertebrae and understand the clinical manifestations following fractures</a:t>
            </a:r>
          </a:p>
          <a:p>
            <a:pPr marL="457200" indent="-457200" algn="l">
              <a:lnSpc>
                <a:spcPct val="200000"/>
              </a:lnSpc>
              <a:buFont typeface="+mj-lt"/>
              <a:buAutoNum type="arabicPeriod"/>
            </a:pPr>
            <a:r>
              <a:rPr lang="en-GB" sz="2000" dirty="0">
                <a:solidFill>
                  <a:srgbClr val="000000"/>
                </a:solidFill>
                <a:latin typeface="Arial" panose="020B0604020202020204" pitchFamily="34" charset="0"/>
                <a:cs typeface="Arial" panose="020B0604020202020204" pitchFamily="34" charset="0"/>
              </a:rPr>
              <a:t>Understand the anatomy of the spinal cord and the meninges and their applied anatomy</a:t>
            </a:r>
          </a:p>
          <a:p>
            <a:pPr marL="457200" indent="-457200" algn="l">
              <a:lnSpc>
                <a:spcPct val="20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Describe the anatomy of the ligaments of the spine</a:t>
            </a:r>
          </a:p>
          <a:p>
            <a:pPr marL="457200" indent="-457200">
              <a:lnSpc>
                <a:spcPct val="200000"/>
              </a:lnSpc>
              <a:buFont typeface="+mj-lt"/>
              <a:buAutoNum type="arabicPeriod"/>
            </a:pPr>
            <a:r>
              <a:rPr lang="en-GB" sz="2000" b="0" i="0" dirty="0">
                <a:solidFill>
                  <a:srgbClr val="000000"/>
                </a:solidFill>
                <a:effectLst/>
                <a:latin typeface="Arial" panose="020B0604020202020204" pitchFamily="34" charset="0"/>
                <a:cs typeface="Arial" panose="020B0604020202020204" pitchFamily="34" charset="0"/>
              </a:rPr>
              <a:t>Describe the anatomy of the intervertebral disc and their applied anatomy</a:t>
            </a:r>
          </a:p>
          <a:p>
            <a:pPr marL="457200" indent="-457200">
              <a:lnSpc>
                <a:spcPct val="200000"/>
              </a:lnSpc>
              <a:buFont typeface="+mj-lt"/>
              <a:buAutoNum type="arabicPeriod"/>
            </a:pPr>
            <a:r>
              <a:rPr lang="en-GB" sz="2000" dirty="0">
                <a:solidFill>
                  <a:srgbClr val="000000"/>
                </a:solidFill>
                <a:latin typeface="Arial" panose="020B0604020202020204" pitchFamily="34" charset="0"/>
                <a:cs typeface="Arial" panose="020B0604020202020204" pitchFamily="34" charset="0"/>
              </a:rPr>
              <a:t>Describe the anatomy of the spinal conditions</a:t>
            </a:r>
          </a:p>
        </p:txBody>
      </p:sp>
    </p:spTree>
    <p:custDataLst>
      <p:tags r:id="rId1"/>
    </p:custDataLst>
    <p:extLst>
      <p:ext uri="{BB962C8B-B14F-4D97-AF65-F5344CB8AC3E}">
        <p14:creationId xmlns:p14="http://schemas.microsoft.com/office/powerpoint/2010/main" val="3570256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7" name="TextBox 6">
            <a:extLst>
              <a:ext uri="{FF2B5EF4-FFF2-40B4-BE49-F238E27FC236}">
                <a16:creationId xmlns:a16="http://schemas.microsoft.com/office/drawing/2014/main" id="{A60FACAD-3F82-7B4D-81AD-ED8E559596FF}"/>
              </a:ext>
            </a:extLst>
          </p:cNvPr>
          <p:cNvSpPr txBox="1"/>
          <p:nvPr/>
        </p:nvSpPr>
        <p:spPr>
          <a:xfrm flipH="1">
            <a:off x="163552" y="111426"/>
            <a:ext cx="9429135"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Task 7 – Applied Anatomy</a:t>
            </a:r>
          </a:p>
        </p:txBody>
      </p:sp>
      <p:grpSp>
        <p:nvGrpSpPr>
          <p:cNvPr id="16" name="Group 15">
            <a:extLst>
              <a:ext uri="{FF2B5EF4-FFF2-40B4-BE49-F238E27FC236}">
                <a16:creationId xmlns:a16="http://schemas.microsoft.com/office/drawing/2014/main" id="{581E43BC-6007-7544-B208-F4C2553D82CB}"/>
              </a:ext>
            </a:extLst>
          </p:cNvPr>
          <p:cNvGrpSpPr/>
          <p:nvPr/>
        </p:nvGrpSpPr>
        <p:grpSpPr>
          <a:xfrm>
            <a:off x="6287842" y="998214"/>
            <a:ext cx="4310743" cy="5660572"/>
            <a:chOff x="7554686" y="998214"/>
            <a:chExt cx="4310743" cy="5660572"/>
          </a:xfrm>
        </p:grpSpPr>
        <p:pic>
          <p:nvPicPr>
            <p:cNvPr id="10" name="Picture 9" descr="A close - up of a book&#10;&#10;Description automatically generated with medium confidence">
              <a:extLst>
                <a:ext uri="{FF2B5EF4-FFF2-40B4-BE49-F238E27FC236}">
                  <a16:creationId xmlns:a16="http://schemas.microsoft.com/office/drawing/2014/main" id="{CCF628EE-673F-3F4B-91F8-E68218A3CD96}"/>
                </a:ext>
              </a:extLst>
            </p:cNvPr>
            <p:cNvPicPr>
              <a:picLocks noChangeAspect="1"/>
            </p:cNvPicPr>
            <p:nvPr/>
          </p:nvPicPr>
          <p:blipFill rotWithShape="1">
            <a:blip r:embed="rId5">
              <a:extLst>
                <a:ext uri="{28A0092B-C50C-407E-A947-70E740481C1C}">
                  <a14:useLocalDpi xmlns:a14="http://schemas.microsoft.com/office/drawing/2010/main" val="0"/>
                </a:ext>
              </a:extLst>
            </a:blip>
            <a:srcRect l="20961" r="2885"/>
            <a:stretch/>
          </p:blipFill>
          <p:spPr>
            <a:xfrm>
              <a:off x="7554686" y="998214"/>
              <a:ext cx="4310743" cy="5660572"/>
            </a:xfrm>
            <a:prstGeom prst="rect">
              <a:avLst/>
            </a:prstGeom>
          </p:spPr>
        </p:pic>
        <p:sp>
          <p:nvSpPr>
            <p:cNvPr id="11" name="TextBox 10">
              <a:extLst>
                <a:ext uri="{FF2B5EF4-FFF2-40B4-BE49-F238E27FC236}">
                  <a16:creationId xmlns:a16="http://schemas.microsoft.com/office/drawing/2014/main" id="{2E93BCE8-B2EE-AA40-B570-FF0CF039E326}"/>
                </a:ext>
              </a:extLst>
            </p:cNvPr>
            <p:cNvSpPr txBox="1"/>
            <p:nvPr/>
          </p:nvSpPr>
          <p:spPr>
            <a:xfrm>
              <a:off x="8686800" y="5718664"/>
              <a:ext cx="399468" cy="369332"/>
            </a:xfrm>
            <a:prstGeom prst="rect">
              <a:avLst/>
            </a:prstGeom>
            <a:noFill/>
          </p:spPr>
          <p:txBody>
            <a:bodyPr wrap="none" rtlCol="0">
              <a:spAutoFit/>
            </a:bodyPr>
            <a:lstStyle/>
            <a:p>
              <a:r>
                <a:rPr lang="en-GB" b="1" dirty="0">
                  <a:solidFill>
                    <a:srgbClr val="FF0000"/>
                  </a:solidFill>
                </a:rPr>
                <a:t>L1</a:t>
              </a:r>
            </a:p>
          </p:txBody>
        </p:sp>
      </p:grpSp>
      <p:sp>
        <p:nvSpPr>
          <p:cNvPr id="12" name="TextBox 11">
            <a:extLst>
              <a:ext uri="{FF2B5EF4-FFF2-40B4-BE49-F238E27FC236}">
                <a16:creationId xmlns:a16="http://schemas.microsoft.com/office/drawing/2014/main" id="{16929989-C9A7-944A-8D51-2760CF2B7F13}"/>
              </a:ext>
            </a:extLst>
          </p:cNvPr>
          <p:cNvSpPr txBox="1"/>
          <p:nvPr/>
        </p:nvSpPr>
        <p:spPr>
          <a:xfrm>
            <a:off x="326571" y="998214"/>
            <a:ext cx="5769429" cy="1200329"/>
          </a:xfrm>
          <a:prstGeom prst="rect">
            <a:avLst/>
          </a:prstGeom>
          <a:noFill/>
        </p:spPr>
        <p:txBody>
          <a:bodyPr wrap="square" rtlCol="0">
            <a:spAutoFit/>
          </a:bodyPr>
          <a:lstStyle/>
          <a:p>
            <a:r>
              <a:rPr lang="en-GB" dirty="0"/>
              <a:t>1. These are the X-Rays of a 60-year-old male who had a minor fall 3 months ago. They have a history of a stiff back, </a:t>
            </a:r>
            <a:r>
              <a:rPr lang="en-GB" dirty="0" err="1"/>
              <a:t>uvitis</a:t>
            </a:r>
            <a:r>
              <a:rPr lang="en-GB" dirty="0"/>
              <a:t>, colitis and skin problems. What does the thoracic XR show? </a:t>
            </a:r>
          </a:p>
        </p:txBody>
      </p:sp>
      <p:sp>
        <p:nvSpPr>
          <p:cNvPr id="13" name="TextBox 12">
            <a:extLst>
              <a:ext uri="{FF2B5EF4-FFF2-40B4-BE49-F238E27FC236}">
                <a16:creationId xmlns:a16="http://schemas.microsoft.com/office/drawing/2014/main" id="{9866E096-246A-0F4C-8D6D-F8ED86E7498C}"/>
              </a:ext>
            </a:extLst>
          </p:cNvPr>
          <p:cNvSpPr txBox="1"/>
          <p:nvPr/>
        </p:nvSpPr>
        <p:spPr>
          <a:xfrm>
            <a:off x="326571" y="2874681"/>
            <a:ext cx="5769429" cy="1477328"/>
          </a:xfrm>
          <a:prstGeom prst="rect">
            <a:avLst/>
          </a:prstGeom>
          <a:noFill/>
        </p:spPr>
        <p:txBody>
          <a:bodyPr wrap="square" rtlCol="0">
            <a:spAutoFit/>
          </a:bodyPr>
          <a:lstStyle/>
          <a:p>
            <a:r>
              <a:rPr lang="en-GB" dirty="0"/>
              <a:t>2. Mark the following on the image</a:t>
            </a:r>
          </a:p>
          <a:p>
            <a:endParaRPr lang="en-GB" dirty="0"/>
          </a:p>
          <a:p>
            <a:pPr lvl="3"/>
            <a:r>
              <a:rPr lang="en-GB" dirty="0"/>
              <a:t>T9 pedicle</a:t>
            </a:r>
          </a:p>
          <a:p>
            <a:pPr lvl="3"/>
            <a:endParaRPr lang="en-GB" dirty="0"/>
          </a:p>
          <a:p>
            <a:pPr lvl="3"/>
            <a:r>
              <a:rPr lang="en-GB" dirty="0"/>
              <a:t>T9/10 foramen</a:t>
            </a:r>
          </a:p>
        </p:txBody>
      </p:sp>
      <p:sp>
        <p:nvSpPr>
          <p:cNvPr id="14" name="TextBox 13">
            <a:extLst>
              <a:ext uri="{FF2B5EF4-FFF2-40B4-BE49-F238E27FC236}">
                <a16:creationId xmlns:a16="http://schemas.microsoft.com/office/drawing/2014/main" id="{2548BD15-2C87-FE46-8C33-DC0DABDF20C2}"/>
              </a:ext>
            </a:extLst>
          </p:cNvPr>
          <p:cNvSpPr txBox="1"/>
          <p:nvPr/>
        </p:nvSpPr>
        <p:spPr>
          <a:xfrm>
            <a:off x="326571" y="4508706"/>
            <a:ext cx="5769429" cy="646331"/>
          </a:xfrm>
          <a:prstGeom prst="rect">
            <a:avLst/>
          </a:prstGeom>
          <a:noFill/>
        </p:spPr>
        <p:txBody>
          <a:bodyPr wrap="square" rtlCol="0">
            <a:spAutoFit/>
          </a:bodyPr>
          <a:lstStyle/>
          <a:p>
            <a:r>
              <a:rPr lang="en-GB" dirty="0"/>
              <a:t>3. What medical condition do you think the patient suffers from?</a:t>
            </a:r>
          </a:p>
        </p:txBody>
      </p:sp>
      <p:sp>
        <p:nvSpPr>
          <p:cNvPr id="15" name="TextBox 14">
            <a:extLst>
              <a:ext uri="{FF2B5EF4-FFF2-40B4-BE49-F238E27FC236}">
                <a16:creationId xmlns:a16="http://schemas.microsoft.com/office/drawing/2014/main" id="{B2481D64-BDA7-3C46-95C3-E7EA597CFA76}"/>
              </a:ext>
            </a:extLst>
          </p:cNvPr>
          <p:cNvSpPr txBox="1"/>
          <p:nvPr/>
        </p:nvSpPr>
        <p:spPr>
          <a:xfrm>
            <a:off x="326571" y="5609804"/>
            <a:ext cx="5675649" cy="369332"/>
          </a:xfrm>
          <a:prstGeom prst="rect">
            <a:avLst/>
          </a:prstGeom>
          <a:noFill/>
        </p:spPr>
        <p:txBody>
          <a:bodyPr wrap="square" rtlCol="0">
            <a:spAutoFit/>
          </a:bodyPr>
          <a:lstStyle/>
          <a:p>
            <a:r>
              <a:rPr lang="en-GB" dirty="0"/>
              <a:t>4. What does the lumbar spine look like?</a:t>
            </a:r>
          </a:p>
        </p:txBody>
      </p:sp>
      <p:pic>
        <p:nvPicPr>
          <p:cNvPr id="17" name="Picture 7" descr="Ankylosing spindylitis 5">
            <a:extLst>
              <a:ext uri="{FF2B5EF4-FFF2-40B4-BE49-F238E27FC236}">
                <a16:creationId xmlns:a16="http://schemas.microsoft.com/office/drawing/2014/main" id="{E937C2A7-B634-C844-9240-0F872C8221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765" r="-67"/>
          <a:stretch/>
        </p:blipFill>
        <p:spPr>
          <a:xfrm>
            <a:off x="9592687" y="1217856"/>
            <a:ext cx="2599313" cy="5221288"/>
          </a:xfrm>
          <a:prstGeom prst="rect">
            <a:avLst/>
          </a:prstGeom>
        </p:spPr>
      </p:pic>
      <p:sp>
        <p:nvSpPr>
          <p:cNvPr id="18" name="TextBox 17">
            <a:extLst>
              <a:ext uri="{FF2B5EF4-FFF2-40B4-BE49-F238E27FC236}">
                <a16:creationId xmlns:a16="http://schemas.microsoft.com/office/drawing/2014/main" id="{E256615E-B7DA-5A4A-B796-0DB8D394AD22}"/>
              </a:ext>
            </a:extLst>
          </p:cNvPr>
          <p:cNvSpPr txBox="1"/>
          <p:nvPr/>
        </p:nvSpPr>
        <p:spPr>
          <a:xfrm>
            <a:off x="7278438" y="1110343"/>
            <a:ext cx="975011" cy="369332"/>
          </a:xfrm>
          <a:prstGeom prst="rect">
            <a:avLst/>
          </a:prstGeom>
          <a:noFill/>
        </p:spPr>
        <p:txBody>
          <a:bodyPr wrap="none" rtlCol="0">
            <a:spAutoFit/>
          </a:bodyPr>
          <a:lstStyle/>
          <a:p>
            <a:r>
              <a:rPr lang="en-GB" b="1" dirty="0">
                <a:solidFill>
                  <a:srgbClr val="FF0000"/>
                </a:solidFill>
              </a:rPr>
              <a:t>Thoracic</a:t>
            </a:r>
          </a:p>
        </p:txBody>
      </p:sp>
      <p:sp>
        <p:nvSpPr>
          <p:cNvPr id="19" name="TextBox 18">
            <a:extLst>
              <a:ext uri="{FF2B5EF4-FFF2-40B4-BE49-F238E27FC236}">
                <a16:creationId xmlns:a16="http://schemas.microsoft.com/office/drawing/2014/main" id="{8C82116E-72CC-C74A-AED7-40F8BCE8D0F0}"/>
              </a:ext>
            </a:extLst>
          </p:cNvPr>
          <p:cNvSpPr txBox="1"/>
          <p:nvPr/>
        </p:nvSpPr>
        <p:spPr>
          <a:xfrm>
            <a:off x="10601171" y="1389379"/>
            <a:ext cx="912429" cy="369332"/>
          </a:xfrm>
          <a:prstGeom prst="rect">
            <a:avLst/>
          </a:prstGeom>
          <a:noFill/>
        </p:spPr>
        <p:txBody>
          <a:bodyPr wrap="none" rtlCol="0">
            <a:spAutoFit/>
          </a:bodyPr>
          <a:lstStyle/>
          <a:p>
            <a:r>
              <a:rPr lang="en-GB" b="1" dirty="0">
                <a:solidFill>
                  <a:srgbClr val="FF0000"/>
                </a:solidFill>
              </a:rPr>
              <a:t>Lumbar</a:t>
            </a:r>
          </a:p>
        </p:txBody>
      </p:sp>
      <p:sp>
        <p:nvSpPr>
          <p:cNvPr id="20" name="TextBox 19">
            <a:extLst>
              <a:ext uri="{FF2B5EF4-FFF2-40B4-BE49-F238E27FC236}">
                <a16:creationId xmlns:a16="http://schemas.microsoft.com/office/drawing/2014/main" id="{52751F74-4A8D-6946-9F94-E8600F3B1248}"/>
              </a:ext>
            </a:extLst>
          </p:cNvPr>
          <p:cNvSpPr txBox="1"/>
          <p:nvPr/>
        </p:nvSpPr>
        <p:spPr>
          <a:xfrm>
            <a:off x="326572" y="2198543"/>
            <a:ext cx="571910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21" name="TextBox 20">
            <a:extLst>
              <a:ext uri="{FF2B5EF4-FFF2-40B4-BE49-F238E27FC236}">
                <a16:creationId xmlns:a16="http://schemas.microsoft.com/office/drawing/2014/main" id="{6E020908-FF3B-8646-A06C-9EBFCBEBA447}"/>
              </a:ext>
            </a:extLst>
          </p:cNvPr>
          <p:cNvSpPr txBox="1"/>
          <p:nvPr/>
        </p:nvSpPr>
        <p:spPr>
          <a:xfrm>
            <a:off x="351732" y="5141119"/>
            <a:ext cx="571910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22" name="TextBox 21">
            <a:extLst>
              <a:ext uri="{FF2B5EF4-FFF2-40B4-BE49-F238E27FC236}">
                <a16:creationId xmlns:a16="http://schemas.microsoft.com/office/drawing/2014/main" id="{EADBF17E-FD9C-C241-8D98-9AE3635D9599}"/>
              </a:ext>
            </a:extLst>
          </p:cNvPr>
          <p:cNvSpPr txBox="1"/>
          <p:nvPr/>
        </p:nvSpPr>
        <p:spPr>
          <a:xfrm>
            <a:off x="351732" y="6041234"/>
            <a:ext cx="571910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126079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56944"/>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7" name="TextBox 6">
            <a:extLst>
              <a:ext uri="{FF2B5EF4-FFF2-40B4-BE49-F238E27FC236}">
                <a16:creationId xmlns:a16="http://schemas.microsoft.com/office/drawing/2014/main" id="{86C56394-F49B-A141-98B1-CC17E6FAFE7C}"/>
              </a:ext>
            </a:extLst>
          </p:cNvPr>
          <p:cNvSpPr txBox="1"/>
          <p:nvPr/>
        </p:nvSpPr>
        <p:spPr>
          <a:xfrm flipH="1">
            <a:off x="163552" y="111426"/>
            <a:ext cx="9429135"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Task 7 – Applied Anatomy</a:t>
            </a:r>
          </a:p>
        </p:txBody>
      </p:sp>
      <p:pic>
        <p:nvPicPr>
          <p:cNvPr id="3" name="Picture 2" descr="A close up of a pair of sunglasses&#10;&#10;Description automatically generated with low confidence">
            <a:extLst>
              <a:ext uri="{FF2B5EF4-FFF2-40B4-BE49-F238E27FC236}">
                <a16:creationId xmlns:a16="http://schemas.microsoft.com/office/drawing/2014/main" id="{C8CA1800-D6E1-5143-A5B9-41E231B7D2BF}"/>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6559247" y="1517877"/>
            <a:ext cx="5306182" cy="4659086"/>
          </a:xfrm>
          <a:prstGeom prst="rect">
            <a:avLst/>
          </a:prstGeom>
        </p:spPr>
      </p:pic>
      <p:sp>
        <p:nvSpPr>
          <p:cNvPr id="11" name="TextBox 10">
            <a:extLst>
              <a:ext uri="{FF2B5EF4-FFF2-40B4-BE49-F238E27FC236}">
                <a16:creationId xmlns:a16="http://schemas.microsoft.com/office/drawing/2014/main" id="{6EBBD8AC-67DB-9D48-8727-4D2CE05E0154}"/>
              </a:ext>
            </a:extLst>
          </p:cNvPr>
          <p:cNvSpPr txBox="1"/>
          <p:nvPr/>
        </p:nvSpPr>
        <p:spPr>
          <a:xfrm>
            <a:off x="326571" y="998214"/>
            <a:ext cx="5025991" cy="646331"/>
          </a:xfrm>
          <a:prstGeom prst="rect">
            <a:avLst/>
          </a:prstGeom>
          <a:noFill/>
        </p:spPr>
        <p:txBody>
          <a:bodyPr wrap="none" rtlCol="0">
            <a:spAutoFit/>
          </a:bodyPr>
          <a:lstStyle/>
          <a:p>
            <a:r>
              <a:rPr lang="en-GB" dirty="0"/>
              <a:t>1. This is an axial MRI image through the L5/S1 disc.</a:t>
            </a:r>
          </a:p>
          <a:p>
            <a:r>
              <a:rPr lang="en-GB" dirty="0"/>
              <a:t>The patient has left leg pain. What is the cause?</a:t>
            </a:r>
          </a:p>
        </p:txBody>
      </p:sp>
      <p:sp>
        <p:nvSpPr>
          <p:cNvPr id="12" name="TextBox 11">
            <a:extLst>
              <a:ext uri="{FF2B5EF4-FFF2-40B4-BE49-F238E27FC236}">
                <a16:creationId xmlns:a16="http://schemas.microsoft.com/office/drawing/2014/main" id="{92410CD0-CD9B-7144-9664-C22816376B0B}"/>
              </a:ext>
            </a:extLst>
          </p:cNvPr>
          <p:cNvSpPr txBox="1"/>
          <p:nvPr/>
        </p:nvSpPr>
        <p:spPr>
          <a:xfrm>
            <a:off x="326571" y="2308625"/>
            <a:ext cx="3428759" cy="369332"/>
          </a:xfrm>
          <a:prstGeom prst="rect">
            <a:avLst/>
          </a:prstGeom>
          <a:noFill/>
        </p:spPr>
        <p:txBody>
          <a:bodyPr wrap="none" rtlCol="0">
            <a:spAutoFit/>
          </a:bodyPr>
          <a:lstStyle/>
          <a:p>
            <a:r>
              <a:rPr lang="en-GB" dirty="0"/>
              <a:t>2. Which nerve root does it affect?</a:t>
            </a:r>
          </a:p>
        </p:txBody>
      </p:sp>
      <p:sp>
        <p:nvSpPr>
          <p:cNvPr id="13" name="TextBox 12">
            <a:extLst>
              <a:ext uri="{FF2B5EF4-FFF2-40B4-BE49-F238E27FC236}">
                <a16:creationId xmlns:a16="http://schemas.microsoft.com/office/drawing/2014/main" id="{B5818A2B-7477-174E-8FC2-12344B469B1F}"/>
              </a:ext>
            </a:extLst>
          </p:cNvPr>
          <p:cNvSpPr txBox="1"/>
          <p:nvPr/>
        </p:nvSpPr>
        <p:spPr>
          <a:xfrm>
            <a:off x="326571" y="3342037"/>
            <a:ext cx="4171848" cy="369332"/>
          </a:xfrm>
          <a:prstGeom prst="rect">
            <a:avLst/>
          </a:prstGeom>
          <a:noFill/>
        </p:spPr>
        <p:txBody>
          <a:bodyPr wrap="none" rtlCol="0">
            <a:spAutoFit/>
          </a:bodyPr>
          <a:lstStyle/>
          <a:p>
            <a:r>
              <a:rPr lang="en-GB" dirty="0"/>
              <a:t>3. Where will the patient experience pain?</a:t>
            </a:r>
          </a:p>
        </p:txBody>
      </p:sp>
      <p:sp>
        <p:nvSpPr>
          <p:cNvPr id="14" name="TextBox 13">
            <a:extLst>
              <a:ext uri="{FF2B5EF4-FFF2-40B4-BE49-F238E27FC236}">
                <a16:creationId xmlns:a16="http://schemas.microsoft.com/office/drawing/2014/main" id="{05A632F3-EE25-244B-832D-FF2ED854B33F}"/>
              </a:ext>
            </a:extLst>
          </p:cNvPr>
          <p:cNvSpPr txBox="1"/>
          <p:nvPr/>
        </p:nvSpPr>
        <p:spPr>
          <a:xfrm>
            <a:off x="326571" y="4669364"/>
            <a:ext cx="5675649" cy="646331"/>
          </a:xfrm>
          <a:prstGeom prst="rect">
            <a:avLst/>
          </a:prstGeom>
          <a:noFill/>
        </p:spPr>
        <p:txBody>
          <a:bodyPr wrap="square" rtlCol="0">
            <a:spAutoFit/>
          </a:bodyPr>
          <a:lstStyle/>
          <a:p>
            <a:r>
              <a:rPr lang="en-GB" dirty="0"/>
              <a:t>4. According to the ASIA chart how would you test the myotome and where would you test for sensation?</a:t>
            </a:r>
          </a:p>
        </p:txBody>
      </p:sp>
      <p:sp>
        <p:nvSpPr>
          <p:cNvPr id="15" name="TextBox 14">
            <a:extLst>
              <a:ext uri="{FF2B5EF4-FFF2-40B4-BE49-F238E27FC236}">
                <a16:creationId xmlns:a16="http://schemas.microsoft.com/office/drawing/2014/main" id="{CB07BDAA-68B0-CD4C-9FD7-D5317D4D9CAF}"/>
              </a:ext>
            </a:extLst>
          </p:cNvPr>
          <p:cNvSpPr txBox="1"/>
          <p:nvPr/>
        </p:nvSpPr>
        <p:spPr>
          <a:xfrm>
            <a:off x="326571" y="1685830"/>
            <a:ext cx="571910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6" name="TextBox 15">
            <a:extLst>
              <a:ext uri="{FF2B5EF4-FFF2-40B4-BE49-F238E27FC236}">
                <a16:creationId xmlns:a16="http://schemas.microsoft.com/office/drawing/2014/main" id="{D44EE006-DD07-BF4C-941A-92F1322B207E}"/>
              </a:ext>
            </a:extLst>
          </p:cNvPr>
          <p:cNvSpPr txBox="1"/>
          <p:nvPr/>
        </p:nvSpPr>
        <p:spPr>
          <a:xfrm>
            <a:off x="326571" y="2700587"/>
            <a:ext cx="571910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7" name="TextBox 16">
            <a:extLst>
              <a:ext uri="{FF2B5EF4-FFF2-40B4-BE49-F238E27FC236}">
                <a16:creationId xmlns:a16="http://schemas.microsoft.com/office/drawing/2014/main" id="{33BFA054-501B-2943-A324-966063250064}"/>
              </a:ext>
            </a:extLst>
          </p:cNvPr>
          <p:cNvSpPr txBox="1"/>
          <p:nvPr/>
        </p:nvSpPr>
        <p:spPr>
          <a:xfrm>
            <a:off x="326571" y="3719141"/>
            <a:ext cx="571910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8" name="TextBox 17">
            <a:extLst>
              <a:ext uri="{FF2B5EF4-FFF2-40B4-BE49-F238E27FC236}">
                <a16:creationId xmlns:a16="http://schemas.microsoft.com/office/drawing/2014/main" id="{84831E4E-0BE1-6C44-9E40-FB0A5A9E9944}"/>
              </a:ext>
            </a:extLst>
          </p:cNvPr>
          <p:cNvSpPr txBox="1"/>
          <p:nvPr/>
        </p:nvSpPr>
        <p:spPr>
          <a:xfrm>
            <a:off x="326571" y="5315695"/>
            <a:ext cx="571910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2" name="Oval 1">
            <a:extLst>
              <a:ext uri="{FF2B5EF4-FFF2-40B4-BE49-F238E27FC236}">
                <a16:creationId xmlns:a16="http://schemas.microsoft.com/office/drawing/2014/main" id="{D1B3B232-8D1B-AB43-93F6-654F688CCC83}"/>
              </a:ext>
            </a:extLst>
          </p:cNvPr>
          <p:cNvSpPr/>
          <p:nvPr/>
        </p:nvSpPr>
        <p:spPr>
          <a:xfrm>
            <a:off x="9318171" y="3178629"/>
            <a:ext cx="675000" cy="6966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CA1C775B-2DCB-5041-BD72-348249833988}"/>
              </a:ext>
            </a:extLst>
          </p:cNvPr>
          <p:cNvCxnSpPr/>
          <p:nvPr/>
        </p:nvCxnSpPr>
        <p:spPr>
          <a:xfrm>
            <a:off x="7881258" y="3570515"/>
            <a:ext cx="51162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A42E2E-D27B-8C49-8DD7-68221B2ACD3C}"/>
              </a:ext>
            </a:extLst>
          </p:cNvPr>
          <p:cNvSpPr txBox="1"/>
          <p:nvPr/>
        </p:nvSpPr>
        <p:spPr>
          <a:xfrm>
            <a:off x="6559247" y="3385849"/>
            <a:ext cx="1441753" cy="923330"/>
          </a:xfrm>
          <a:prstGeom prst="rect">
            <a:avLst/>
          </a:prstGeom>
          <a:noFill/>
        </p:spPr>
        <p:txBody>
          <a:bodyPr wrap="square" rtlCol="0">
            <a:spAutoFit/>
          </a:bodyPr>
          <a:lstStyle/>
          <a:p>
            <a:r>
              <a:rPr lang="en-GB" dirty="0">
                <a:solidFill>
                  <a:schemeClr val="bg1"/>
                </a:solidFill>
              </a:rPr>
              <a:t>Normal right L5 nerve root exiting</a:t>
            </a:r>
          </a:p>
        </p:txBody>
      </p:sp>
    </p:spTree>
    <p:custDataLst>
      <p:tags r:id="rId1"/>
    </p:custDataLst>
    <p:extLst>
      <p:ext uri="{BB962C8B-B14F-4D97-AF65-F5344CB8AC3E}">
        <p14:creationId xmlns:p14="http://schemas.microsoft.com/office/powerpoint/2010/main" val="9711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8" name="TextBox 7">
            <a:extLst>
              <a:ext uri="{FF2B5EF4-FFF2-40B4-BE49-F238E27FC236}">
                <a16:creationId xmlns:a16="http://schemas.microsoft.com/office/drawing/2014/main" id="{2BCBB7DB-705D-0246-8606-D1658BFA1901}"/>
              </a:ext>
            </a:extLst>
          </p:cNvPr>
          <p:cNvSpPr txBox="1"/>
          <p:nvPr/>
        </p:nvSpPr>
        <p:spPr>
          <a:xfrm flipH="1">
            <a:off x="163552" y="111426"/>
            <a:ext cx="9429135"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Task 7 – Applied Anatomy</a:t>
            </a:r>
          </a:p>
        </p:txBody>
      </p:sp>
      <p:pic>
        <p:nvPicPr>
          <p:cNvPr id="3" name="Picture 2" descr="A picture containing X-ray film, head covering, plastic&#10;&#10;Description automatically generated">
            <a:extLst>
              <a:ext uri="{FF2B5EF4-FFF2-40B4-BE49-F238E27FC236}">
                <a16:creationId xmlns:a16="http://schemas.microsoft.com/office/drawing/2014/main" id="{794D19E7-E5B1-7945-9A4C-D7262C41CBBF}"/>
              </a:ext>
            </a:extLst>
          </p:cNvPr>
          <p:cNvPicPr>
            <a:picLocks noChangeAspect="1"/>
          </p:cNvPicPr>
          <p:nvPr/>
        </p:nvPicPr>
        <p:blipFill rotWithShape="1">
          <a:blip r:embed="rId5">
            <a:extLst>
              <a:ext uri="{28A0092B-C50C-407E-A947-70E740481C1C}">
                <a14:useLocalDpi xmlns:a14="http://schemas.microsoft.com/office/drawing/2010/main" val="0"/>
              </a:ext>
            </a:extLst>
          </a:blip>
          <a:srcRect l="53480" t="20317"/>
          <a:stretch/>
        </p:blipFill>
        <p:spPr>
          <a:xfrm>
            <a:off x="7946571" y="1088570"/>
            <a:ext cx="3928836" cy="5464629"/>
          </a:xfrm>
          <a:prstGeom prst="rect">
            <a:avLst/>
          </a:prstGeom>
        </p:spPr>
      </p:pic>
      <p:sp>
        <p:nvSpPr>
          <p:cNvPr id="12" name="TextBox 11">
            <a:extLst>
              <a:ext uri="{FF2B5EF4-FFF2-40B4-BE49-F238E27FC236}">
                <a16:creationId xmlns:a16="http://schemas.microsoft.com/office/drawing/2014/main" id="{584495BF-E2DD-9D48-BC7E-72231A8078FB}"/>
              </a:ext>
            </a:extLst>
          </p:cNvPr>
          <p:cNvSpPr txBox="1"/>
          <p:nvPr/>
        </p:nvSpPr>
        <p:spPr>
          <a:xfrm>
            <a:off x="326571" y="998214"/>
            <a:ext cx="7495578" cy="646331"/>
          </a:xfrm>
          <a:prstGeom prst="rect">
            <a:avLst/>
          </a:prstGeom>
          <a:noFill/>
        </p:spPr>
        <p:txBody>
          <a:bodyPr wrap="none" rtlCol="0">
            <a:spAutoFit/>
          </a:bodyPr>
          <a:lstStyle/>
          <a:p>
            <a:pPr marL="342900" indent="-342900">
              <a:buAutoNum type="arabicPeriod"/>
            </a:pPr>
            <a:r>
              <a:rPr lang="en-GB" dirty="0"/>
              <a:t>This is a lateral X-Ray of a patient with low back pain and bilateral leg pain.</a:t>
            </a:r>
          </a:p>
          <a:p>
            <a:r>
              <a:rPr lang="en-GB" dirty="0"/>
              <a:t>Mark the L2/3 neural foramen</a:t>
            </a:r>
          </a:p>
        </p:txBody>
      </p:sp>
      <p:sp>
        <p:nvSpPr>
          <p:cNvPr id="13" name="TextBox 12">
            <a:extLst>
              <a:ext uri="{FF2B5EF4-FFF2-40B4-BE49-F238E27FC236}">
                <a16:creationId xmlns:a16="http://schemas.microsoft.com/office/drawing/2014/main" id="{4710DFE4-1E62-2F46-AB92-B78E711BE82B}"/>
              </a:ext>
            </a:extLst>
          </p:cNvPr>
          <p:cNvSpPr txBox="1"/>
          <p:nvPr/>
        </p:nvSpPr>
        <p:spPr>
          <a:xfrm>
            <a:off x="326571" y="1971168"/>
            <a:ext cx="5085238" cy="369332"/>
          </a:xfrm>
          <a:prstGeom prst="rect">
            <a:avLst/>
          </a:prstGeom>
          <a:noFill/>
        </p:spPr>
        <p:txBody>
          <a:bodyPr wrap="none" rtlCol="0">
            <a:spAutoFit/>
          </a:bodyPr>
          <a:lstStyle/>
          <a:p>
            <a:r>
              <a:rPr lang="en-GB" dirty="0"/>
              <a:t>2. Which nerve roots are being affected in this case?</a:t>
            </a:r>
          </a:p>
        </p:txBody>
      </p:sp>
      <p:sp>
        <p:nvSpPr>
          <p:cNvPr id="14" name="TextBox 13">
            <a:extLst>
              <a:ext uri="{FF2B5EF4-FFF2-40B4-BE49-F238E27FC236}">
                <a16:creationId xmlns:a16="http://schemas.microsoft.com/office/drawing/2014/main" id="{32C74F51-380C-4945-85C6-FD3E4C5DF643}"/>
              </a:ext>
            </a:extLst>
          </p:cNvPr>
          <p:cNvSpPr txBox="1"/>
          <p:nvPr/>
        </p:nvSpPr>
        <p:spPr>
          <a:xfrm>
            <a:off x="326571" y="3004580"/>
            <a:ext cx="5183342" cy="369332"/>
          </a:xfrm>
          <a:prstGeom prst="rect">
            <a:avLst/>
          </a:prstGeom>
          <a:noFill/>
        </p:spPr>
        <p:txBody>
          <a:bodyPr wrap="none" rtlCol="0">
            <a:spAutoFit/>
          </a:bodyPr>
          <a:lstStyle/>
          <a:p>
            <a:r>
              <a:rPr lang="en-GB" dirty="0"/>
              <a:t>3. Where will the patient experience pain in the legs?</a:t>
            </a:r>
          </a:p>
        </p:txBody>
      </p:sp>
      <p:sp>
        <p:nvSpPr>
          <p:cNvPr id="15" name="TextBox 14">
            <a:extLst>
              <a:ext uri="{FF2B5EF4-FFF2-40B4-BE49-F238E27FC236}">
                <a16:creationId xmlns:a16="http://schemas.microsoft.com/office/drawing/2014/main" id="{E6B40797-9C69-1749-A884-8D7B68640939}"/>
              </a:ext>
            </a:extLst>
          </p:cNvPr>
          <p:cNvSpPr txBox="1"/>
          <p:nvPr/>
        </p:nvSpPr>
        <p:spPr>
          <a:xfrm>
            <a:off x="326571" y="4288363"/>
            <a:ext cx="7304315" cy="369332"/>
          </a:xfrm>
          <a:prstGeom prst="rect">
            <a:avLst/>
          </a:prstGeom>
          <a:noFill/>
        </p:spPr>
        <p:txBody>
          <a:bodyPr wrap="square" rtlCol="0">
            <a:spAutoFit/>
          </a:bodyPr>
          <a:lstStyle/>
          <a:p>
            <a:r>
              <a:rPr lang="en-GB" dirty="0"/>
              <a:t>4. What is the pars interarticularis? Mark the L3 pars interarticularis</a:t>
            </a:r>
          </a:p>
        </p:txBody>
      </p:sp>
      <p:sp>
        <p:nvSpPr>
          <p:cNvPr id="16" name="TextBox 15">
            <a:extLst>
              <a:ext uri="{FF2B5EF4-FFF2-40B4-BE49-F238E27FC236}">
                <a16:creationId xmlns:a16="http://schemas.microsoft.com/office/drawing/2014/main" id="{25269C9B-537D-5A47-8BBC-11538AFDEFA7}"/>
              </a:ext>
            </a:extLst>
          </p:cNvPr>
          <p:cNvSpPr txBox="1"/>
          <p:nvPr/>
        </p:nvSpPr>
        <p:spPr>
          <a:xfrm>
            <a:off x="326571" y="5321775"/>
            <a:ext cx="2518125" cy="369332"/>
          </a:xfrm>
          <a:prstGeom prst="rect">
            <a:avLst/>
          </a:prstGeom>
          <a:noFill/>
        </p:spPr>
        <p:txBody>
          <a:bodyPr wrap="none" rtlCol="0">
            <a:spAutoFit/>
          </a:bodyPr>
          <a:lstStyle/>
          <a:p>
            <a:r>
              <a:rPr lang="en-GB" dirty="0"/>
              <a:t>5. What is the diagnosis?</a:t>
            </a:r>
          </a:p>
        </p:txBody>
      </p:sp>
      <p:sp>
        <p:nvSpPr>
          <p:cNvPr id="18" name="TextBox 17">
            <a:extLst>
              <a:ext uri="{FF2B5EF4-FFF2-40B4-BE49-F238E27FC236}">
                <a16:creationId xmlns:a16="http://schemas.microsoft.com/office/drawing/2014/main" id="{7444F0CF-F0B8-1644-919D-78D237BF4EE6}"/>
              </a:ext>
            </a:extLst>
          </p:cNvPr>
          <p:cNvSpPr txBox="1"/>
          <p:nvPr/>
        </p:nvSpPr>
        <p:spPr>
          <a:xfrm>
            <a:off x="376894" y="2386596"/>
            <a:ext cx="7253992"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19" name="TextBox 18">
            <a:extLst>
              <a:ext uri="{FF2B5EF4-FFF2-40B4-BE49-F238E27FC236}">
                <a16:creationId xmlns:a16="http://schemas.microsoft.com/office/drawing/2014/main" id="{D8A22204-4100-1543-9D7F-CA40FAB33C97}"/>
              </a:ext>
            </a:extLst>
          </p:cNvPr>
          <p:cNvSpPr txBox="1"/>
          <p:nvPr/>
        </p:nvSpPr>
        <p:spPr>
          <a:xfrm>
            <a:off x="376894" y="3396381"/>
            <a:ext cx="7253992"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20" name="TextBox 19">
            <a:extLst>
              <a:ext uri="{FF2B5EF4-FFF2-40B4-BE49-F238E27FC236}">
                <a16:creationId xmlns:a16="http://schemas.microsoft.com/office/drawing/2014/main" id="{23777BD0-938F-A043-AA12-EC3514E0416E}"/>
              </a:ext>
            </a:extLst>
          </p:cNvPr>
          <p:cNvSpPr txBox="1"/>
          <p:nvPr/>
        </p:nvSpPr>
        <p:spPr>
          <a:xfrm>
            <a:off x="376894" y="4718623"/>
            <a:ext cx="7253992"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
        <p:nvSpPr>
          <p:cNvPr id="21" name="TextBox 20">
            <a:extLst>
              <a:ext uri="{FF2B5EF4-FFF2-40B4-BE49-F238E27FC236}">
                <a16:creationId xmlns:a16="http://schemas.microsoft.com/office/drawing/2014/main" id="{0672E0E9-F300-064D-8950-D69AC7078798}"/>
              </a:ext>
            </a:extLst>
          </p:cNvPr>
          <p:cNvSpPr txBox="1"/>
          <p:nvPr/>
        </p:nvSpPr>
        <p:spPr>
          <a:xfrm>
            <a:off x="376894" y="5765744"/>
            <a:ext cx="7253992"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171129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5" name="Picture 20" descr="A screenshot of a cell phone&#10;&#10;Description generated with very high confidence">
            <a:extLst>
              <a:ext uri="{FF2B5EF4-FFF2-40B4-BE49-F238E27FC236}">
                <a16:creationId xmlns:a16="http://schemas.microsoft.com/office/drawing/2014/main" id="{45132A52-A4C0-4873-978D-07FB9EAA27F5}"/>
              </a:ext>
            </a:extLst>
          </p:cNvPr>
          <p:cNvPicPr>
            <a:picLocks noChangeAspect="1"/>
          </p:cNvPicPr>
          <p:nvPr/>
        </p:nvPicPr>
        <p:blipFill>
          <a:blip r:embed="rId4"/>
          <a:stretch>
            <a:fillRect/>
          </a:stretch>
        </p:blipFill>
        <p:spPr>
          <a:xfrm>
            <a:off x="9993171" y="-95965"/>
            <a:ext cx="2297152" cy="935430"/>
          </a:xfrm>
          <a:prstGeom prst="rect">
            <a:avLst/>
          </a:prstGeom>
        </p:spPr>
      </p:pic>
      <p:sp>
        <p:nvSpPr>
          <p:cNvPr id="7" name="TextBox 6">
            <a:extLst>
              <a:ext uri="{FF2B5EF4-FFF2-40B4-BE49-F238E27FC236}">
                <a16:creationId xmlns:a16="http://schemas.microsoft.com/office/drawing/2014/main" id="{E7D398BD-1D6E-904B-9519-C5B87F25008A}"/>
              </a:ext>
            </a:extLst>
          </p:cNvPr>
          <p:cNvSpPr txBox="1"/>
          <p:nvPr/>
        </p:nvSpPr>
        <p:spPr>
          <a:xfrm flipH="1">
            <a:off x="163552" y="111426"/>
            <a:ext cx="9429135"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Task 7 – Applied Anatomy</a:t>
            </a:r>
          </a:p>
        </p:txBody>
      </p:sp>
      <p:pic>
        <p:nvPicPr>
          <p:cNvPr id="3" name="Picture 2" descr="A picture containing text, spectacles&#10;&#10;Description automatically generated">
            <a:extLst>
              <a:ext uri="{FF2B5EF4-FFF2-40B4-BE49-F238E27FC236}">
                <a16:creationId xmlns:a16="http://schemas.microsoft.com/office/drawing/2014/main" id="{C9FEFE56-055E-C940-A464-A456735C6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909" y="1350622"/>
            <a:ext cx="5118205" cy="5301343"/>
          </a:xfrm>
          <a:prstGeom prst="rect">
            <a:avLst/>
          </a:prstGeom>
        </p:spPr>
      </p:pic>
      <p:sp>
        <p:nvSpPr>
          <p:cNvPr id="11" name="TextBox 10">
            <a:extLst>
              <a:ext uri="{FF2B5EF4-FFF2-40B4-BE49-F238E27FC236}">
                <a16:creationId xmlns:a16="http://schemas.microsoft.com/office/drawing/2014/main" id="{2CF461C3-AC71-8F4A-BCCD-E369C725C8F9}"/>
              </a:ext>
            </a:extLst>
          </p:cNvPr>
          <p:cNvSpPr txBox="1"/>
          <p:nvPr/>
        </p:nvSpPr>
        <p:spPr>
          <a:xfrm>
            <a:off x="326571" y="998214"/>
            <a:ext cx="5769429" cy="4801314"/>
          </a:xfrm>
          <a:prstGeom prst="rect">
            <a:avLst/>
          </a:prstGeom>
          <a:noFill/>
        </p:spPr>
        <p:txBody>
          <a:bodyPr wrap="square" rtlCol="0">
            <a:spAutoFit/>
          </a:bodyPr>
          <a:lstStyle/>
          <a:p>
            <a:r>
              <a:rPr lang="en-GB" dirty="0"/>
              <a:t>This is an axial MRI through T4 in a patient with known metastatic prostate cancer. Mark the following structures on the image:</a:t>
            </a:r>
          </a:p>
          <a:p>
            <a:endParaRPr lang="en-GB" dirty="0"/>
          </a:p>
          <a:p>
            <a:pPr lvl="3"/>
            <a:r>
              <a:rPr lang="en-GB" dirty="0"/>
              <a:t>A costovertebral joint</a:t>
            </a:r>
          </a:p>
          <a:p>
            <a:pPr lvl="3"/>
            <a:endParaRPr lang="en-GB" dirty="0"/>
          </a:p>
          <a:p>
            <a:pPr lvl="3"/>
            <a:r>
              <a:rPr lang="en-GB" dirty="0"/>
              <a:t>The Spinal cord</a:t>
            </a:r>
          </a:p>
          <a:p>
            <a:pPr lvl="3"/>
            <a:endParaRPr lang="en-GB" dirty="0"/>
          </a:p>
          <a:p>
            <a:pPr lvl="3"/>
            <a:r>
              <a:rPr lang="en-GB" dirty="0"/>
              <a:t>The tumour</a:t>
            </a:r>
          </a:p>
          <a:p>
            <a:pPr lvl="3"/>
            <a:endParaRPr lang="en-GB" dirty="0"/>
          </a:p>
          <a:p>
            <a:pPr lvl="3"/>
            <a:r>
              <a:rPr lang="en-GB" dirty="0"/>
              <a:t>A costotransverse joint</a:t>
            </a:r>
          </a:p>
          <a:p>
            <a:pPr lvl="3"/>
            <a:endParaRPr lang="en-GB" dirty="0"/>
          </a:p>
          <a:p>
            <a:pPr lvl="3"/>
            <a:r>
              <a:rPr lang="en-GB" dirty="0"/>
              <a:t>A transverse process</a:t>
            </a:r>
          </a:p>
          <a:p>
            <a:pPr lvl="3"/>
            <a:endParaRPr lang="en-GB" dirty="0"/>
          </a:p>
          <a:p>
            <a:pPr lvl="3"/>
            <a:r>
              <a:rPr lang="en-GB" dirty="0"/>
              <a:t>Rhomboid major</a:t>
            </a:r>
          </a:p>
          <a:p>
            <a:pPr lvl="3"/>
            <a:endParaRPr lang="en-GB" dirty="0"/>
          </a:p>
          <a:p>
            <a:pPr lvl="3"/>
            <a:r>
              <a:rPr lang="en-GB" dirty="0"/>
              <a:t>Trapezius</a:t>
            </a:r>
          </a:p>
        </p:txBody>
      </p:sp>
    </p:spTree>
    <p:custDataLst>
      <p:tags r:id="rId1"/>
    </p:custDataLst>
    <p:extLst>
      <p:ext uri="{BB962C8B-B14F-4D97-AF65-F5344CB8AC3E}">
        <p14:creationId xmlns:p14="http://schemas.microsoft.com/office/powerpoint/2010/main" val="1907553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7" name="Picture 20" descr="A screenshot of a cell phone&#10;&#10;Description generated with very high confidence">
            <a:extLst>
              <a:ext uri="{FF2B5EF4-FFF2-40B4-BE49-F238E27FC236}">
                <a16:creationId xmlns:a16="http://schemas.microsoft.com/office/drawing/2014/main" id="{51CC1D73-8D3B-4321-9618-348ACA3A7A9B}"/>
              </a:ext>
            </a:extLst>
          </p:cNvPr>
          <p:cNvPicPr>
            <a:picLocks noChangeAspect="1"/>
          </p:cNvPicPr>
          <p:nvPr/>
        </p:nvPicPr>
        <p:blipFill>
          <a:blip r:embed="rId4"/>
          <a:stretch>
            <a:fillRect/>
          </a:stretch>
        </p:blipFill>
        <p:spPr>
          <a:xfrm>
            <a:off x="9993171" y="-95965"/>
            <a:ext cx="2297152" cy="935430"/>
          </a:xfrm>
          <a:prstGeom prst="rect">
            <a:avLst/>
          </a:prstGeom>
        </p:spPr>
      </p:pic>
      <p:sp>
        <p:nvSpPr>
          <p:cNvPr id="2" name="Rectangle 1">
            <a:extLst>
              <a:ext uri="{FF2B5EF4-FFF2-40B4-BE49-F238E27FC236}">
                <a16:creationId xmlns:a16="http://schemas.microsoft.com/office/drawing/2014/main" id="{97A57B28-ADF4-45CC-9C39-0D6DC59B99C5}"/>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5" name="TextBox 4">
            <a:extLst>
              <a:ext uri="{FF2B5EF4-FFF2-40B4-BE49-F238E27FC236}">
                <a16:creationId xmlns:a16="http://schemas.microsoft.com/office/drawing/2014/main" id="{13A06F76-EA48-4B1F-979F-B6E03683041D}"/>
              </a:ext>
            </a:extLst>
          </p:cNvPr>
          <p:cNvSpPr txBox="1"/>
          <p:nvPr/>
        </p:nvSpPr>
        <p:spPr>
          <a:xfrm flipH="1">
            <a:off x="165806" y="48584"/>
            <a:ext cx="9183330" cy="646331"/>
          </a:xfrm>
          <a:prstGeom prst="rect">
            <a:avLst/>
          </a:prstGeom>
          <a:noFill/>
        </p:spPr>
        <p:txBody>
          <a:bodyPr wrap="square" rtlCol="0">
            <a:spAutoFit/>
          </a:bodyPr>
          <a:lstStyle/>
          <a:p>
            <a:r>
              <a:rPr lang="en-GB" sz="3600">
                <a:solidFill>
                  <a:schemeClr val="bg1"/>
                </a:solidFill>
                <a:latin typeface="Arial" panose="020B0604020202020204" pitchFamily="34" charset="0"/>
                <a:cs typeface="Arial" panose="020B0604020202020204" pitchFamily="34" charset="0"/>
              </a:rPr>
              <a:t>Task 1- Muscles of the back</a:t>
            </a:r>
          </a:p>
        </p:txBody>
      </p:sp>
      <p:grpSp>
        <p:nvGrpSpPr>
          <p:cNvPr id="3" name="Group 2">
            <a:extLst>
              <a:ext uri="{FF2B5EF4-FFF2-40B4-BE49-F238E27FC236}">
                <a16:creationId xmlns:a16="http://schemas.microsoft.com/office/drawing/2014/main" id="{44F40CC0-0708-4E81-A3D9-D290953BCFCC}"/>
              </a:ext>
            </a:extLst>
          </p:cNvPr>
          <p:cNvGrpSpPr/>
          <p:nvPr/>
        </p:nvGrpSpPr>
        <p:grpSpPr>
          <a:xfrm>
            <a:off x="7394699" y="1166162"/>
            <a:ext cx="4643077" cy="5387108"/>
            <a:chOff x="7377827" y="1062183"/>
            <a:chExt cx="4643077" cy="5387108"/>
          </a:xfrm>
        </p:grpSpPr>
        <p:pic>
          <p:nvPicPr>
            <p:cNvPr id="6146" name="Picture 2">
              <a:extLst>
                <a:ext uri="{FF2B5EF4-FFF2-40B4-BE49-F238E27FC236}">
                  <a16:creationId xmlns:a16="http://schemas.microsoft.com/office/drawing/2014/main" id="{B95B90DC-6DEC-4AE3-A1BA-D6A751ED1F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92" r="25051" b="8418"/>
            <a:stretch/>
          </p:blipFill>
          <p:spPr bwMode="auto">
            <a:xfrm>
              <a:off x="8432139" y="1062183"/>
              <a:ext cx="3588765" cy="5387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A4BC6D-4A1C-408A-801B-29D9D20B58B7}"/>
                </a:ext>
              </a:extLst>
            </p:cNvPr>
            <p:cNvSpPr txBox="1"/>
            <p:nvPr/>
          </p:nvSpPr>
          <p:spPr>
            <a:xfrm>
              <a:off x="7377827" y="2587647"/>
              <a:ext cx="317716" cy="369332"/>
            </a:xfrm>
            <a:prstGeom prst="rect">
              <a:avLst/>
            </a:prstGeom>
            <a:noFill/>
          </p:spPr>
          <p:txBody>
            <a:bodyPr wrap="none" rtlCol="0">
              <a:spAutoFit/>
            </a:bodyPr>
            <a:lstStyle/>
            <a:p>
              <a:r>
                <a:rPr lang="en-GB">
                  <a:highlight>
                    <a:srgbClr val="FFFF00"/>
                  </a:highlight>
                </a:rPr>
                <a:t>A</a:t>
              </a:r>
            </a:p>
          </p:txBody>
        </p:sp>
        <p:cxnSp>
          <p:nvCxnSpPr>
            <p:cNvPr id="10" name="Straight Arrow Connector 9">
              <a:extLst>
                <a:ext uri="{FF2B5EF4-FFF2-40B4-BE49-F238E27FC236}">
                  <a16:creationId xmlns:a16="http://schemas.microsoft.com/office/drawing/2014/main" id="{2F26F186-5751-40CA-8DDC-93D584E3C139}"/>
                </a:ext>
              </a:extLst>
            </p:cNvPr>
            <p:cNvCxnSpPr>
              <a:cxnSpLocks/>
            </p:cNvCxnSpPr>
            <p:nvPr/>
          </p:nvCxnSpPr>
          <p:spPr>
            <a:xfrm>
              <a:off x="7611178" y="2734731"/>
              <a:ext cx="23819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7DF572E-0D7F-4E19-AA4D-0904E6ECC3FB}"/>
                </a:ext>
              </a:extLst>
            </p:cNvPr>
            <p:cNvSpPr txBox="1"/>
            <p:nvPr/>
          </p:nvSpPr>
          <p:spPr>
            <a:xfrm>
              <a:off x="7377827" y="3660815"/>
              <a:ext cx="317716" cy="369332"/>
            </a:xfrm>
            <a:prstGeom prst="rect">
              <a:avLst/>
            </a:prstGeom>
            <a:noFill/>
          </p:spPr>
          <p:txBody>
            <a:bodyPr wrap="none" rtlCol="0">
              <a:spAutoFit/>
            </a:bodyPr>
            <a:lstStyle/>
            <a:p>
              <a:r>
                <a:rPr lang="en-GB">
                  <a:highlight>
                    <a:srgbClr val="FFFF00"/>
                  </a:highlight>
                </a:rPr>
                <a:t>B</a:t>
              </a:r>
            </a:p>
          </p:txBody>
        </p:sp>
        <p:cxnSp>
          <p:nvCxnSpPr>
            <p:cNvPr id="12" name="Straight Arrow Connector 11">
              <a:extLst>
                <a:ext uri="{FF2B5EF4-FFF2-40B4-BE49-F238E27FC236}">
                  <a16:creationId xmlns:a16="http://schemas.microsoft.com/office/drawing/2014/main" id="{D566F339-BDC0-42BE-B18A-2BABFB5C224D}"/>
                </a:ext>
              </a:extLst>
            </p:cNvPr>
            <p:cNvCxnSpPr>
              <a:cxnSpLocks/>
            </p:cNvCxnSpPr>
            <p:nvPr/>
          </p:nvCxnSpPr>
          <p:spPr>
            <a:xfrm flipV="1">
              <a:off x="7611178" y="3830008"/>
              <a:ext cx="2130011" cy="38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25D52F88-0B12-4722-8AA3-7CEA427BDE5B}"/>
              </a:ext>
            </a:extLst>
          </p:cNvPr>
          <p:cNvSpPr/>
          <p:nvPr/>
        </p:nvSpPr>
        <p:spPr>
          <a:xfrm>
            <a:off x="407384" y="1183771"/>
            <a:ext cx="7295743" cy="367216"/>
          </a:xfrm>
          <a:prstGeom prst="rect">
            <a:avLst/>
          </a:prstGeom>
        </p:spPr>
        <p:txBody>
          <a:bodyPr wrap="square">
            <a:spAutoFit/>
          </a:bodyPr>
          <a:lstStyle/>
          <a:p>
            <a:pPr>
              <a:lnSpc>
                <a:spcPct val="107000"/>
              </a:lnSpc>
            </a:pPr>
            <a:r>
              <a:rPr lang="en-GB">
                <a:latin typeface="Arial" panose="020B0604020202020204" pitchFamily="34" charset="0"/>
                <a:ea typeface="Calibri" panose="020F0502020204030204" pitchFamily="34" charset="0"/>
                <a:cs typeface="Arial" panose="020B0604020202020204" pitchFamily="34" charset="0"/>
              </a:rPr>
              <a:t>a. </a:t>
            </a:r>
            <a:r>
              <a:rPr lang="en-GB">
                <a:effectLst/>
                <a:latin typeface="Arial" panose="020B0604020202020204" pitchFamily="34" charset="0"/>
                <a:ea typeface="Calibri" panose="020F0502020204030204" pitchFamily="34" charset="0"/>
                <a:cs typeface="Times New Roman" panose="02020603050405020304" pitchFamily="18" charset="0"/>
              </a:rPr>
              <a:t>Label the superficial muscles of the back ‘A’ and ‘B’.</a:t>
            </a:r>
            <a:endParaRPr lang="en-GB">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6516603-9C7B-4841-B856-25FB84E6DBF3}"/>
              </a:ext>
            </a:extLst>
          </p:cNvPr>
          <p:cNvGrpSpPr/>
          <p:nvPr/>
        </p:nvGrpSpPr>
        <p:grpSpPr>
          <a:xfrm>
            <a:off x="747562" y="1732429"/>
            <a:ext cx="5256687" cy="1754326"/>
            <a:chOff x="6943652" y="2696031"/>
            <a:chExt cx="5256687" cy="1754326"/>
          </a:xfrm>
        </p:grpSpPr>
        <p:sp>
          <p:nvSpPr>
            <p:cNvPr id="15" name="Rectangle 6">
              <a:extLst>
                <a:ext uri="{FF2B5EF4-FFF2-40B4-BE49-F238E27FC236}">
                  <a16:creationId xmlns:a16="http://schemas.microsoft.com/office/drawing/2014/main" id="{6DD8F53A-CF99-4BAC-8E1F-E0119344217E}"/>
                </a:ext>
              </a:extLst>
            </p:cNvPr>
            <p:cNvSpPr>
              <a:spLocks noChangeArrowheads="1"/>
            </p:cNvSpPr>
            <p:nvPr/>
          </p:nvSpPr>
          <p:spPr bwMode="auto">
            <a:xfrm>
              <a:off x="6943652" y="2696031"/>
              <a:ext cx="525668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lang="en-GB" altLang="en-US">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p:txBody>
        </p:sp>
        <p:sp>
          <p:nvSpPr>
            <p:cNvPr id="16" name="TextBox 15">
              <a:extLst>
                <a:ext uri="{FF2B5EF4-FFF2-40B4-BE49-F238E27FC236}">
                  <a16:creationId xmlns:a16="http://schemas.microsoft.com/office/drawing/2014/main" id="{C9EB5719-F100-485D-B7DD-AC3CBCE8708E}"/>
                </a:ext>
              </a:extLst>
            </p:cNvPr>
            <p:cNvSpPr txBox="1"/>
            <p:nvPr/>
          </p:nvSpPr>
          <p:spPr>
            <a:xfrm>
              <a:off x="7358487" y="2696031"/>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17" name="TextBox 16">
              <a:extLst>
                <a:ext uri="{FF2B5EF4-FFF2-40B4-BE49-F238E27FC236}">
                  <a16:creationId xmlns:a16="http://schemas.microsoft.com/office/drawing/2014/main" id="{2AC9C810-BC2B-46CF-9111-EC02698EFC49}"/>
                </a:ext>
              </a:extLst>
            </p:cNvPr>
            <p:cNvSpPr txBox="1"/>
            <p:nvPr/>
          </p:nvSpPr>
          <p:spPr>
            <a:xfrm>
              <a:off x="7358487" y="3478470"/>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grpSp>
      <p:sp>
        <p:nvSpPr>
          <p:cNvPr id="20" name="Rectangle 19">
            <a:extLst>
              <a:ext uri="{FF2B5EF4-FFF2-40B4-BE49-F238E27FC236}">
                <a16:creationId xmlns:a16="http://schemas.microsoft.com/office/drawing/2014/main" id="{2EB7677D-53C7-47A7-9EC7-C10DEDABEFB5}"/>
              </a:ext>
            </a:extLst>
          </p:cNvPr>
          <p:cNvSpPr/>
          <p:nvPr/>
        </p:nvSpPr>
        <p:spPr>
          <a:xfrm>
            <a:off x="407383" y="3156783"/>
            <a:ext cx="7295743" cy="367216"/>
          </a:xfrm>
          <a:prstGeom prst="rect">
            <a:avLst/>
          </a:prstGeom>
        </p:spPr>
        <p:txBody>
          <a:bodyPr wrap="square">
            <a:spAutoFit/>
          </a:bodyPr>
          <a:lstStyle/>
          <a:p>
            <a:pPr>
              <a:lnSpc>
                <a:spcPct val="107000"/>
              </a:lnSpc>
            </a:pPr>
            <a:r>
              <a:rPr lang="en-GB">
                <a:latin typeface="Arial" panose="020B0604020202020204" pitchFamily="34" charset="0"/>
                <a:ea typeface="Calibri" panose="020F0502020204030204" pitchFamily="34" charset="0"/>
                <a:cs typeface="Arial" panose="020B0604020202020204" pitchFamily="34" charset="0"/>
              </a:rPr>
              <a:t>b. </a:t>
            </a:r>
            <a:r>
              <a:rPr lang="en-GB">
                <a:effectLst/>
                <a:latin typeface="Arial" panose="020B0604020202020204" pitchFamily="34" charset="0"/>
                <a:ea typeface="Calibri" panose="020F0502020204030204" pitchFamily="34" charset="0"/>
                <a:cs typeface="Times New Roman" panose="02020603050405020304" pitchFamily="18" charset="0"/>
              </a:rPr>
              <a:t>Name the innervations for the muscles ‘A’ and ‘B’.</a:t>
            </a:r>
            <a:endParaRPr lang="en-GB">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10B511A-A62D-489D-ACD8-0067C075B3C3}"/>
              </a:ext>
            </a:extLst>
          </p:cNvPr>
          <p:cNvGrpSpPr/>
          <p:nvPr/>
        </p:nvGrpSpPr>
        <p:grpSpPr>
          <a:xfrm>
            <a:off x="774054" y="3641326"/>
            <a:ext cx="5256687" cy="1754326"/>
            <a:chOff x="6943652" y="2696031"/>
            <a:chExt cx="5256687" cy="1754326"/>
          </a:xfrm>
        </p:grpSpPr>
        <p:sp>
          <p:nvSpPr>
            <p:cNvPr id="22" name="Rectangle 6">
              <a:extLst>
                <a:ext uri="{FF2B5EF4-FFF2-40B4-BE49-F238E27FC236}">
                  <a16:creationId xmlns:a16="http://schemas.microsoft.com/office/drawing/2014/main" id="{1E26A500-89E5-4320-8A9F-F3293F350D48}"/>
                </a:ext>
              </a:extLst>
            </p:cNvPr>
            <p:cNvSpPr>
              <a:spLocks noChangeArrowheads="1"/>
            </p:cNvSpPr>
            <p:nvPr/>
          </p:nvSpPr>
          <p:spPr bwMode="auto">
            <a:xfrm>
              <a:off x="6943652" y="2696031"/>
              <a:ext cx="525668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lang="en-GB" altLang="en-US">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p:txBody>
        </p:sp>
        <p:sp>
          <p:nvSpPr>
            <p:cNvPr id="23" name="TextBox 22">
              <a:extLst>
                <a:ext uri="{FF2B5EF4-FFF2-40B4-BE49-F238E27FC236}">
                  <a16:creationId xmlns:a16="http://schemas.microsoft.com/office/drawing/2014/main" id="{F1FA4207-C8BD-49D4-B5A2-7D20659CD4EE}"/>
                </a:ext>
              </a:extLst>
            </p:cNvPr>
            <p:cNvSpPr txBox="1"/>
            <p:nvPr/>
          </p:nvSpPr>
          <p:spPr>
            <a:xfrm>
              <a:off x="7358487" y="2696031"/>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4" name="TextBox 23">
              <a:extLst>
                <a:ext uri="{FF2B5EF4-FFF2-40B4-BE49-F238E27FC236}">
                  <a16:creationId xmlns:a16="http://schemas.microsoft.com/office/drawing/2014/main" id="{FD1650C8-9F3F-4BD3-8AEC-6109FEF27ED3}"/>
                </a:ext>
              </a:extLst>
            </p:cNvPr>
            <p:cNvSpPr txBox="1"/>
            <p:nvPr/>
          </p:nvSpPr>
          <p:spPr>
            <a:xfrm>
              <a:off x="7358487" y="3478470"/>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grpSp>
      <p:sp>
        <p:nvSpPr>
          <p:cNvPr id="25" name="Rectangle 24">
            <a:extLst>
              <a:ext uri="{FF2B5EF4-FFF2-40B4-BE49-F238E27FC236}">
                <a16:creationId xmlns:a16="http://schemas.microsoft.com/office/drawing/2014/main" id="{F34C26A1-9435-4DB1-BD99-F96227B0218F}"/>
              </a:ext>
            </a:extLst>
          </p:cNvPr>
          <p:cNvSpPr/>
          <p:nvPr/>
        </p:nvSpPr>
        <p:spPr>
          <a:xfrm>
            <a:off x="379603" y="5228508"/>
            <a:ext cx="7942361" cy="663580"/>
          </a:xfrm>
          <a:prstGeom prst="rect">
            <a:avLst/>
          </a:prstGeom>
        </p:spPr>
        <p:txBody>
          <a:bodyPr wrap="square">
            <a:spAutoFit/>
          </a:bodyPr>
          <a:lstStyle/>
          <a:p>
            <a:pPr>
              <a:lnSpc>
                <a:spcPct val="107000"/>
              </a:lnSpc>
            </a:pPr>
            <a:r>
              <a:rPr lang="en-GB">
                <a:latin typeface="Arial" panose="020B0604020202020204" pitchFamily="34" charset="0"/>
                <a:ea typeface="Calibri" panose="020F0502020204030204" pitchFamily="34" charset="0"/>
                <a:cs typeface="Arial" panose="020B0604020202020204" pitchFamily="34" charset="0"/>
              </a:rPr>
              <a:t>c. Under which class of nerves would you categorise the </a:t>
            </a:r>
            <a:r>
              <a:rPr lang="en-GB">
                <a:effectLst/>
                <a:latin typeface="Arial" panose="020B0604020202020204" pitchFamily="34" charset="0"/>
                <a:ea typeface="Calibri" panose="020F0502020204030204" pitchFamily="34" charset="0"/>
                <a:cs typeface="Times New Roman" panose="02020603050405020304" pitchFamily="18" charset="0"/>
              </a:rPr>
              <a:t>innervation of muscle ‘A’?</a:t>
            </a:r>
            <a:endParaRPr lang="en-GB">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01736F1-5794-4F0B-A6CF-FED9DA3C2BBD}"/>
              </a:ext>
            </a:extLst>
          </p:cNvPr>
          <p:cNvSpPr txBox="1"/>
          <p:nvPr/>
        </p:nvSpPr>
        <p:spPr>
          <a:xfrm>
            <a:off x="1162397" y="6010947"/>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2082367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7" name="Picture 20" descr="A screenshot of a cell phone&#10;&#10;Description generated with very high confidence">
            <a:extLst>
              <a:ext uri="{FF2B5EF4-FFF2-40B4-BE49-F238E27FC236}">
                <a16:creationId xmlns:a16="http://schemas.microsoft.com/office/drawing/2014/main" id="{51CC1D73-8D3B-4321-9618-348ACA3A7A9B}"/>
              </a:ext>
            </a:extLst>
          </p:cNvPr>
          <p:cNvPicPr>
            <a:picLocks noChangeAspect="1"/>
          </p:cNvPicPr>
          <p:nvPr/>
        </p:nvPicPr>
        <p:blipFill>
          <a:blip r:embed="rId4"/>
          <a:stretch>
            <a:fillRect/>
          </a:stretch>
        </p:blipFill>
        <p:spPr>
          <a:xfrm>
            <a:off x="9993171" y="-95965"/>
            <a:ext cx="2297152" cy="935430"/>
          </a:xfrm>
          <a:prstGeom prst="rect">
            <a:avLst/>
          </a:prstGeom>
        </p:spPr>
      </p:pic>
      <p:sp>
        <p:nvSpPr>
          <p:cNvPr id="2" name="Rectangle 1">
            <a:extLst>
              <a:ext uri="{FF2B5EF4-FFF2-40B4-BE49-F238E27FC236}">
                <a16:creationId xmlns:a16="http://schemas.microsoft.com/office/drawing/2014/main" id="{97A57B28-ADF4-45CC-9C39-0D6DC59B99C5}"/>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sp>
        <p:nvSpPr>
          <p:cNvPr id="5" name="TextBox 4">
            <a:extLst>
              <a:ext uri="{FF2B5EF4-FFF2-40B4-BE49-F238E27FC236}">
                <a16:creationId xmlns:a16="http://schemas.microsoft.com/office/drawing/2014/main" id="{13A06F76-EA48-4B1F-979F-B6E03683041D}"/>
              </a:ext>
            </a:extLst>
          </p:cNvPr>
          <p:cNvSpPr txBox="1"/>
          <p:nvPr/>
        </p:nvSpPr>
        <p:spPr>
          <a:xfrm flipH="1">
            <a:off x="165806" y="48584"/>
            <a:ext cx="9183330" cy="646331"/>
          </a:xfrm>
          <a:prstGeom prst="rect">
            <a:avLst/>
          </a:prstGeom>
          <a:noFill/>
        </p:spPr>
        <p:txBody>
          <a:bodyPr wrap="square" rtlCol="0">
            <a:spAutoFit/>
          </a:bodyPr>
          <a:lstStyle/>
          <a:p>
            <a:r>
              <a:rPr lang="en-GB" sz="3600">
                <a:solidFill>
                  <a:schemeClr val="bg1"/>
                </a:solidFill>
                <a:latin typeface="Arial" panose="020B0604020202020204" pitchFamily="34" charset="0"/>
                <a:cs typeface="Arial" panose="020B0604020202020204" pitchFamily="34" charset="0"/>
              </a:rPr>
              <a:t>Task 1- Muscles of the back</a:t>
            </a:r>
          </a:p>
        </p:txBody>
      </p:sp>
      <p:sp>
        <p:nvSpPr>
          <p:cNvPr id="13" name="Rectangle 12">
            <a:extLst>
              <a:ext uri="{FF2B5EF4-FFF2-40B4-BE49-F238E27FC236}">
                <a16:creationId xmlns:a16="http://schemas.microsoft.com/office/drawing/2014/main" id="{25D52F88-0B12-4722-8AA3-7CEA427BDE5B}"/>
              </a:ext>
            </a:extLst>
          </p:cNvPr>
          <p:cNvSpPr/>
          <p:nvPr/>
        </p:nvSpPr>
        <p:spPr>
          <a:xfrm>
            <a:off x="407384" y="1183771"/>
            <a:ext cx="7295743" cy="397738"/>
          </a:xfrm>
          <a:prstGeom prst="rect">
            <a:avLst/>
          </a:prstGeom>
        </p:spPr>
        <p:txBody>
          <a:bodyPr wrap="square">
            <a:spAutoFit/>
          </a:bodyPr>
          <a:lstStyle/>
          <a:p>
            <a:pPr>
              <a:lnSpc>
                <a:spcPct val="107000"/>
              </a:lnSpc>
            </a:pPr>
            <a:r>
              <a:rPr lang="en-GB" sz="2000">
                <a:effectLst/>
                <a:latin typeface="Arial" panose="020B0604020202020204" pitchFamily="34" charset="0"/>
                <a:ea typeface="Calibri" panose="020F0502020204030204" pitchFamily="34" charset="0"/>
                <a:cs typeface="Arial" panose="020B0604020202020204" pitchFamily="34" charset="0"/>
              </a:rPr>
              <a:t>d. </a:t>
            </a:r>
            <a:r>
              <a:rPr lang="en-GB" sz="1800">
                <a:effectLst/>
                <a:latin typeface="Arial" panose="020B0604020202020204" pitchFamily="34" charset="0"/>
                <a:ea typeface="Calibri" panose="020F0502020204030204" pitchFamily="34" charset="0"/>
                <a:cs typeface="Times New Roman" panose="02020603050405020304" pitchFamily="18" charset="0"/>
              </a:rPr>
              <a:t>Label the superficial muscles of the back indicated as ‘C’. </a:t>
            </a:r>
            <a:endParaRPr lang="en-GB" sz="2000">
              <a:latin typeface="Arial" panose="020B0604020202020204" pitchFamily="34" charset="0"/>
              <a:ea typeface="Calibri" panose="020F0502020204030204" pitchFamily="34" charset="0"/>
              <a:cs typeface="Arial" panose="020B0604020202020204" pitchFamily="34" charset="0"/>
            </a:endParaRPr>
          </a:p>
        </p:txBody>
      </p:sp>
      <p:pic>
        <p:nvPicPr>
          <p:cNvPr id="6148" name="Picture 4">
            <a:extLst>
              <a:ext uri="{FF2B5EF4-FFF2-40B4-BE49-F238E27FC236}">
                <a16:creationId xmlns:a16="http://schemas.microsoft.com/office/drawing/2014/main" id="{EA8791AA-338E-4E72-8479-9D4BDF59EC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093" b="7475"/>
          <a:stretch/>
        </p:blipFill>
        <p:spPr bwMode="auto">
          <a:xfrm>
            <a:off x="7548624" y="888107"/>
            <a:ext cx="4544755" cy="564112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AA40AD7-00E0-4402-A053-CB83634FB522}"/>
              </a:ext>
            </a:extLst>
          </p:cNvPr>
          <p:cNvSpPr txBox="1"/>
          <p:nvPr/>
        </p:nvSpPr>
        <p:spPr>
          <a:xfrm>
            <a:off x="7109528" y="2859530"/>
            <a:ext cx="317716" cy="369332"/>
          </a:xfrm>
          <a:prstGeom prst="rect">
            <a:avLst/>
          </a:prstGeom>
          <a:noFill/>
        </p:spPr>
        <p:txBody>
          <a:bodyPr wrap="none" rtlCol="0">
            <a:spAutoFit/>
          </a:bodyPr>
          <a:lstStyle/>
          <a:p>
            <a:r>
              <a:rPr lang="en-GB">
                <a:highlight>
                  <a:srgbClr val="FFFF00"/>
                </a:highlight>
              </a:rPr>
              <a:t>C</a:t>
            </a:r>
          </a:p>
        </p:txBody>
      </p:sp>
      <p:cxnSp>
        <p:nvCxnSpPr>
          <p:cNvPr id="20" name="Straight Arrow Connector 19">
            <a:extLst>
              <a:ext uri="{FF2B5EF4-FFF2-40B4-BE49-F238E27FC236}">
                <a16:creationId xmlns:a16="http://schemas.microsoft.com/office/drawing/2014/main" id="{A46C41BC-5482-4084-B652-9476CD781D69}"/>
              </a:ext>
            </a:extLst>
          </p:cNvPr>
          <p:cNvCxnSpPr>
            <a:cxnSpLocks/>
          </p:cNvCxnSpPr>
          <p:nvPr/>
        </p:nvCxnSpPr>
        <p:spPr>
          <a:xfrm flipV="1">
            <a:off x="7305863" y="3044196"/>
            <a:ext cx="2867835" cy="154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6">
            <a:extLst>
              <a:ext uri="{FF2B5EF4-FFF2-40B4-BE49-F238E27FC236}">
                <a16:creationId xmlns:a16="http://schemas.microsoft.com/office/drawing/2014/main" id="{A887FC8B-44EA-4002-BD0D-43A7385E6063}"/>
              </a:ext>
            </a:extLst>
          </p:cNvPr>
          <p:cNvSpPr>
            <a:spLocks noChangeArrowheads="1"/>
          </p:cNvSpPr>
          <p:nvPr/>
        </p:nvSpPr>
        <p:spPr bwMode="auto">
          <a:xfrm>
            <a:off x="839313" y="1666521"/>
            <a:ext cx="5256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C.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p:txBody>
      </p:sp>
      <p:sp>
        <p:nvSpPr>
          <p:cNvPr id="23" name="TextBox 22">
            <a:extLst>
              <a:ext uri="{FF2B5EF4-FFF2-40B4-BE49-F238E27FC236}">
                <a16:creationId xmlns:a16="http://schemas.microsoft.com/office/drawing/2014/main" id="{575C8515-B720-4537-9FBF-BC300535EBCD}"/>
              </a:ext>
            </a:extLst>
          </p:cNvPr>
          <p:cNvSpPr txBox="1"/>
          <p:nvPr/>
        </p:nvSpPr>
        <p:spPr>
          <a:xfrm>
            <a:off x="1250427" y="1692507"/>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4" name="TextBox 23">
            <a:extLst>
              <a:ext uri="{FF2B5EF4-FFF2-40B4-BE49-F238E27FC236}">
                <a16:creationId xmlns:a16="http://schemas.microsoft.com/office/drawing/2014/main" id="{37882888-C190-4AD9-A4C2-0FEC1063E6CF}"/>
              </a:ext>
            </a:extLst>
          </p:cNvPr>
          <p:cNvSpPr txBox="1"/>
          <p:nvPr/>
        </p:nvSpPr>
        <p:spPr>
          <a:xfrm>
            <a:off x="7173285" y="4456631"/>
            <a:ext cx="327334" cy="369332"/>
          </a:xfrm>
          <a:prstGeom prst="rect">
            <a:avLst/>
          </a:prstGeom>
          <a:noFill/>
        </p:spPr>
        <p:txBody>
          <a:bodyPr wrap="none" rtlCol="0">
            <a:spAutoFit/>
          </a:bodyPr>
          <a:lstStyle/>
          <a:p>
            <a:r>
              <a:rPr lang="en-GB">
                <a:highlight>
                  <a:srgbClr val="FFFF00"/>
                </a:highlight>
              </a:rPr>
              <a:t>D</a:t>
            </a:r>
          </a:p>
        </p:txBody>
      </p:sp>
      <p:cxnSp>
        <p:nvCxnSpPr>
          <p:cNvPr id="25" name="Straight Arrow Connector 24">
            <a:extLst>
              <a:ext uri="{FF2B5EF4-FFF2-40B4-BE49-F238E27FC236}">
                <a16:creationId xmlns:a16="http://schemas.microsoft.com/office/drawing/2014/main" id="{8F65E72D-CDA1-40BF-9B2D-A4AF0A4EB93E}"/>
              </a:ext>
            </a:extLst>
          </p:cNvPr>
          <p:cNvCxnSpPr>
            <a:cxnSpLocks/>
          </p:cNvCxnSpPr>
          <p:nvPr/>
        </p:nvCxnSpPr>
        <p:spPr>
          <a:xfrm flipV="1">
            <a:off x="7427244" y="4609784"/>
            <a:ext cx="2867835" cy="154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6BA00E1-FE2A-4AA1-83FD-AA7D927732AD}"/>
              </a:ext>
            </a:extLst>
          </p:cNvPr>
          <p:cNvSpPr/>
          <p:nvPr/>
        </p:nvSpPr>
        <p:spPr>
          <a:xfrm>
            <a:off x="407384" y="2660661"/>
            <a:ext cx="7295743" cy="397738"/>
          </a:xfrm>
          <a:prstGeom prst="rect">
            <a:avLst/>
          </a:prstGeom>
        </p:spPr>
        <p:txBody>
          <a:bodyPr wrap="square">
            <a:spAutoFit/>
          </a:bodyPr>
          <a:lstStyle/>
          <a:p>
            <a:pPr>
              <a:lnSpc>
                <a:spcPct val="107000"/>
              </a:lnSpc>
            </a:pPr>
            <a:r>
              <a:rPr lang="en-GB" sz="2000">
                <a:effectLst/>
                <a:latin typeface="Arial" panose="020B0604020202020204" pitchFamily="34" charset="0"/>
                <a:ea typeface="Calibri" panose="020F0502020204030204" pitchFamily="34" charset="0"/>
                <a:cs typeface="Arial" panose="020B0604020202020204" pitchFamily="34" charset="0"/>
              </a:rPr>
              <a:t>d. </a:t>
            </a:r>
            <a:r>
              <a:rPr lang="en-GB" sz="1800">
                <a:effectLst/>
                <a:latin typeface="Arial" panose="020B0604020202020204" pitchFamily="34" charset="0"/>
                <a:ea typeface="Calibri" panose="020F0502020204030204" pitchFamily="34" charset="0"/>
                <a:cs typeface="Times New Roman" panose="02020603050405020304" pitchFamily="18" charset="0"/>
              </a:rPr>
              <a:t>Name the indicated muscle group ‘D’.</a:t>
            </a:r>
            <a:endParaRPr lang="en-GB" sz="2000">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690D51C-A37B-49EB-9BA2-9BFB23C19B4E}"/>
              </a:ext>
            </a:extLst>
          </p:cNvPr>
          <p:cNvSpPr txBox="1"/>
          <p:nvPr/>
        </p:nvSpPr>
        <p:spPr>
          <a:xfrm>
            <a:off x="1250427" y="3206224"/>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8" name="Rectangle 6">
            <a:extLst>
              <a:ext uri="{FF2B5EF4-FFF2-40B4-BE49-F238E27FC236}">
                <a16:creationId xmlns:a16="http://schemas.microsoft.com/office/drawing/2014/main" id="{2C6F46AB-3F04-45F3-A373-C0A4F541DB39}"/>
              </a:ext>
            </a:extLst>
          </p:cNvPr>
          <p:cNvSpPr>
            <a:spLocks noChangeArrowheads="1"/>
          </p:cNvSpPr>
          <p:nvPr/>
        </p:nvSpPr>
        <p:spPr bwMode="auto">
          <a:xfrm>
            <a:off x="839312" y="3153271"/>
            <a:ext cx="5256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D.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p:txBody>
      </p:sp>
      <p:sp>
        <p:nvSpPr>
          <p:cNvPr id="30" name="TextBox 29">
            <a:extLst>
              <a:ext uri="{FF2B5EF4-FFF2-40B4-BE49-F238E27FC236}">
                <a16:creationId xmlns:a16="http://schemas.microsoft.com/office/drawing/2014/main" id="{91287EAC-F18E-4F1B-8A4B-913D1601AE81}"/>
              </a:ext>
            </a:extLst>
          </p:cNvPr>
          <p:cNvSpPr txBox="1"/>
          <p:nvPr/>
        </p:nvSpPr>
        <p:spPr>
          <a:xfrm>
            <a:off x="977237" y="4479340"/>
            <a:ext cx="6156036" cy="369332"/>
          </a:xfrm>
          <a:prstGeom prst="rect">
            <a:avLst/>
          </a:prstGeom>
          <a:noFill/>
          <a:ln>
            <a:solidFill>
              <a:schemeClr val="tx1"/>
            </a:solidFill>
          </a:ln>
        </p:spPr>
        <p:txBody>
          <a:bodyPr wrap="square">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31" name="Rectangle 30">
            <a:extLst>
              <a:ext uri="{FF2B5EF4-FFF2-40B4-BE49-F238E27FC236}">
                <a16:creationId xmlns:a16="http://schemas.microsoft.com/office/drawing/2014/main" id="{A8A912B0-1176-449B-9656-24548B42B4BC}"/>
              </a:ext>
            </a:extLst>
          </p:cNvPr>
          <p:cNvSpPr/>
          <p:nvPr/>
        </p:nvSpPr>
        <p:spPr>
          <a:xfrm>
            <a:off x="407384" y="3893801"/>
            <a:ext cx="7295743" cy="397738"/>
          </a:xfrm>
          <a:prstGeom prst="rect">
            <a:avLst/>
          </a:prstGeom>
        </p:spPr>
        <p:txBody>
          <a:bodyPr wrap="square">
            <a:spAutoFit/>
          </a:bodyPr>
          <a:lstStyle/>
          <a:p>
            <a:pPr>
              <a:lnSpc>
                <a:spcPct val="107000"/>
              </a:lnSpc>
            </a:pPr>
            <a:r>
              <a:rPr lang="en-GB" sz="2000">
                <a:effectLst/>
                <a:latin typeface="Arial" panose="020B0604020202020204" pitchFamily="34" charset="0"/>
                <a:ea typeface="Calibri" panose="020F0502020204030204" pitchFamily="34" charset="0"/>
                <a:cs typeface="Arial" panose="020B0604020202020204" pitchFamily="34" charset="0"/>
              </a:rPr>
              <a:t>d. </a:t>
            </a:r>
            <a:r>
              <a:rPr lang="en-GB" sz="1800">
                <a:effectLst/>
                <a:latin typeface="Arial" panose="020B0604020202020204" pitchFamily="34" charset="0"/>
                <a:ea typeface="Calibri" panose="020F0502020204030204" pitchFamily="34" charset="0"/>
                <a:cs typeface="Times New Roman" panose="02020603050405020304" pitchFamily="18" charset="0"/>
              </a:rPr>
              <a:t>What is the main function of the muscle group ‘D’.</a:t>
            </a:r>
            <a:endParaRPr lang="en-GB" sz="2000">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196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pic>
        <p:nvPicPr>
          <p:cNvPr id="7" name="Picture 20" descr="A screenshot of a cell phone&#10;&#10;Description generated with very high confidence">
            <a:extLst>
              <a:ext uri="{FF2B5EF4-FFF2-40B4-BE49-F238E27FC236}">
                <a16:creationId xmlns:a16="http://schemas.microsoft.com/office/drawing/2014/main" id="{51CC1D73-8D3B-4321-9618-348ACA3A7A9B}"/>
              </a:ext>
            </a:extLst>
          </p:cNvPr>
          <p:cNvPicPr>
            <a:picLocks noChangeAspect="1"/>
          </p:cNvPicPr>
          <p:nvPr/>
        </p:nvPicPr>
        <p:blipFill>
          <a:blip r:embed="rId4"/>
          <a:stretch>
            <a:fillRect/>
          </a:stretch>
        </p:blipFill>
        <p:spPr>
          <a:xfrm>
            <a:off x="9894848" y="-95965"/>
            <a:ext cx="2297152" cy="935430"/>
          </a:xfrm>
          <a:prstGeom prst="rect">
            <a:avLst/>
          </a:prstGeom>
        </p:spPr>
      </p:pic>
      <p:sp>
        <p:nvSpPr>
          <p:cNvPr id="5" name="TextBox 4">
            <a:extLst>
              <a:ext uri="{FF2B5EF4-FFF2-40B4-BE49-F238E27FC236}">
                <a16:creationId xmlns:a16="http://schemas.microsoft.com/office/drawing/2014/main" id="{13A06F76-EA48-4B1F-979F-B6E03683041D}"/>
              </a:ext>
            </a:extLst>
          </p:cNvPr>
          <p:cNvSpPr txBox="1"/>
          <p:nvPr/>
        </p:nvSpPr>
        <p:spPr>
          <a:xfrm flipH="1">
            <a:off x="709135" y="-1083"/>
            <a:ext cx="6993991" cy="646331"/>
          </a:xfrm>
          <a:prstGeom prst="rect">
            <a:avLst/>
          </a:prstGeom>
          <a:noFill/>
        </p:spPr>
        <p:txBody>
          <a:bodyPr wrap="square" rtlCol="0">
            <a:spAutoFit/>
          </a:bodyPr>
          <a:lstStyle/>
          <a:p>
            <a:r>
              <a:rPr lang="en-GB" sz="3600">
                <a:solidFill>
                  <a:schemeClr val="bg1"/>
                </a:solidFill>
                <a:latin typeface="Arial" panose="020B0604020202020204" pitchFamily="34" charset="0"/>
                <a:cs typeface="Arial" panose="020B0604020202020204" pitchFamily="34" charset="0"/>
              </a:rPr>
              <a:t>Task 2- Vertebrae</a:t>
            </a:r>
          </a:p>
        </p:txBody>
      </p:sp>
      <p:sp>
        <p:nvSpPr>
          <p:cNvPr id="9" name="Rectangle 8">
            <a:extLst>
              <a:ext uri="{FF2B5EF4-FFF2-40B4-BE49-F238E27FC236}">
                <a16:creationId xmlns:a16="http://schemas.microsoft.com/office/drawing/2014/main" id="{6253A132-334E-4348-9F65-7FC03CB80868}"/>
              </a:ext>
            </a:extLst>
          </p:cNvPr>
          <p:cNvSpPr/>
          <p:nvPr/>
        </p:nvSpPr>
        <p:spPr>
          <a:xfrm>
            <a:off x="407384" y="1183771"/>
            <a:ext cx="7295743" cy="397738"/>
          </a:xfrm>
          <a:prstGeom prst="rect">
            <a:avLst/>
          </a:prstGeom>
        </p:spPr>
        <p:txBody>
          <a:bodyPr wrap="square">
            <a:spAutoFit/>
          </a:bodyPr>
          <a:lstStyle/>
          <a:p>
            <a:pPr>
              <a:lnSpc>
                <a:spcPct val="107000"/>
              </a:lnSpc>
            </a:pPr>
            <a:r>
              <a:rPr lang="en-GB" sz="2000">
                <a:latin typeface="Arial" panose="020B0604020202020204" pitchFamily="34" charset="0"/>
                <a:ea typeface="Calibri" panose="020F0502020204030204" pitchFamily="34" charset="0"/>
                <a:cs typeface="Arial" panose="020B0604020202020204" pitchFamily="34" charset="0"/>
              </a:rPr>
              <a:t>a. </a:t>
            </a:r>
            <a:r>
              <a:rPr lang="en-GB" sz="1800">
                <a:effectLst/>
                <a:latin typeface="Arial" panose="020B0604020202020204" pitchFamily="34" charset="0"/>
                <a:ea typeface="Calibri" panose="020F0502020204030204" pitchFamily="34" charset="0"/>
                <a:cs typeface="Times New Roman" panose="02020603050405020304" pitchFamily="18" charset="0"/>
              </a:rPr>
              <a:t>Label (A-D) the different parts of this typical vertebra.</a:t>
            </a:r>
            <a:endParaRPr lang="en-GB" sz="2000">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16CE6CD-3795-4F0E-AD8C-1E3BE7E5467B}"/>
              </a:ext>
            </a:extLst>
          </p:cNvPr>
          <p:cNvGrpSpPr/>
          <p:nvPr/>
        </p:nvGrpSpPr>
        <p:grpSpPr>
          <a:xfrm>
            <a:off x="7594007" y="2410691"/>
            <a:ext cx="4461532" cy="3540409"/>
            <a:chOff x="7594007" y="2410691"/>
            <a:chExt cx="4461532" cy="3540409"/>
          </a:xfrm>
        </p:grpSpPr>
        <p:sp>
          <p:nvSpPr>
            <p:cNvPr id="12" name="TextBox 11">
              <a:extLst>
                <a:ext uri="{FF2B5EF4-FFF2-40B4-BE49-F238E27FC236}">
                  <a16:creationId xmlns:a16="http://schemas.microsoft.com/office/drawing/2014/main" id="{DE408DD8-10C1-4AC0-AD86-6A003C10DD6E}"/>
                </a:ext>
              </a:extLst>
            </p:cNvPr>
            <p:cNvSpPr txBox="1"/>
            <p:nvPr/>
          </p:nvSpPr>
          <p:spPr>
            <a:xfrm>
              <a:off x="8582063" y="2503116"/>
              <a:ext cx="317716" cy="369332"/>
            </a:xfrm>
            <a:prstGeom prst="rect">
              <a:avLst/>
            </a:prstGeom>
            <a:noFill/>
          </p:spPr>
          <p:txBody>
            <a:bodyPr wrap="none" rtlCol="0">
              <a:spAutoFit/>
            </a:bodyPr>
            <a:lstStyle/>
            <a:p>
              <a:r>
                <a:rPr lang="en-GB">
                  <a:solidFill>
                    <a:schemeClr val="bg1"/>
                  </a:solidFill>
                </a:rPr>
                <a:t>A</a:t>
              </a:r>
            </a:p>
          </p:txBody>
        </p:sp>
        <p:pic>
          <p:nvPicPr>
            <p:cNvPr id="3" name="Picture 2">
              <a:extLst>
                <a:ext uri="{FF2B5EF4-FFF2-40B4-BE49-F238E27FC236}">
                  <a16:creationId xmlns:a16="http://schemas.microsoft.com/office/drawing/2014/main" id="{B7CA895F-D56E-4678-B4D3-A5EDC94BD750}"/>
                </a:ext>
              </a:extLst>
            </p:cNvPr>
            <p:cNvPicPr>
              <a:picLocks noChangeAspect="1"/>
            </p:cNvPicPr>
            <p:nvPr/>
          </p:nvPicPr>
          <p:blipFill rotWithShape="1">
            <a:blip r:embed="rId5"/>
            <a:srcRect l="14849" t="5365" r="16311" b="9183"/>
            <a:stretch/>
          </p:blipFill>
          <p:spPr>
            <a:xfrm>
              <a:off x="8252620" y="2410691"/>
              <a:ext cx="3802919" cy="3540409"/>
            </a:xfrm>
            <a:prstGeom prst="rect">
              <a:avLst/>
            </a:prstGeom>
          </p:spPr>
        </p:pic>
        <p:sp>
          <p:nvSpPr>
            <p:cNvPr id="6" name="TextBox 5">
              <a:extLst>
                <a:ext uri="{FF2B5EF4-FFF2-40B4-BE49-F238E27FC236}">
                  <a16:creationId xmlns:a16="http://schemas.microsoft.com/office/drawing/2014/main" id="{F76031AD-D341-46B2-9621-6A5AF5EBA8F5}"/>
                </a:ext>
              </a:extLst>
            </p:cNvPr>
            <p:cNvSpPr txBox="1"/>
            <p:nvPr/>
          </p:nvSpPr>
          <p:spPr>
            <a:xfrm>
              <a:off x="7623504" y="2559938"/>
              <a:ext cx="317716" cy="369332"/>
            </a:xfrm>
            <a:prstGeom prst="rect">
              <a:avLst/>
            </a:prstGeom>
            <a:noFill/>
          </p:spPr>
          <p:txBody>
            <a:bodyPr wrap="none" rtlCol="0">
              <a:spAutoFit/>
            </a:bodyPr>
            <a:lstStyle/>
            <a:p>
              <a:r>
                <a:rPr lang="en-GB">
                  <a:highlight>
                    <a:srgbClr val="FFFF00"/>
                  </a:highlight>
                </a:rPr>
                <a:t>A</a:t>
              </a:r>
            </a:p>
          </p:txBody>
        </p:sp>
        <p:cxnSp>
          <p:nvCxnSpPr>
            <p:cNvPr id="17" name="Straight Arrow Connector 16">
              <a:extLst>
                <a:ext uri="{FF2B5EF4-FFF2-40B4-BE49-F238E27FC236}">
                  <a16:creationId xmlns:a16="http://schemas.microsoft.com/office/drawing/2014/main" id="{F252E780-2B5B-4A6E-9B1D-13F67DA4BADA}"/>
                </a:ext>
              </a:extLst>
            </p:cNvPr>
            <p:cNvCxnSpPr>
              <a:cxnSpLocks/>
            </p:cNvCxnSpPr>
            <p:nvPr/>
          </p:nvCxnSpPr>
          <p:spPr>
            <a:xfrm>
              <a:off x="7856855" y="5377377"/>
              <a:ext cx="187498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AEB671-7AF8-40DC-998B-25F504665064}"/>
                </a:ext>
              </a:extLst>
            </p:cNvPr>
            <p:cNvCxnSpPr>
              <a:cxnSpLocks/>
            </p:cNvCxnSpPr>
            <p:nvPr/>
          </p:nvCxnSpPr>
          <p:spPr>
            <a:xfrm>
              <a:off x="7856855" y="2707022"/>
              <a:ext cx="23819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C078F52-BD1C-475D-8562-B3C8319603AB}"/>
                </a:ext>
              </a:extLst>
            </p:cNvPr>
            <p:cNvSpPr txBox="1"/>
            <p:nvPr/>
          </p:nvSpPr>
          <p:spPr>
            <a:xfrm>
              <a:off x="7623504" y="3633106"/>
              <a:ext cx="317716" cy="369332"/>
            </a:xfrm>
            <a:prstGeom prst="rect">
              <a:avLst/>
            </a:prstGeom>
            <a:noFill/>
          </p:spPr>
          <p:txBody>
            <a:bodyPr wrap="none" rtlCol="0">
              <a:spAutoFit/>
            </a:bodyPr>
            <a:lstStyle/>
            <a:p>
              <a:r>
                <a:rPr lang="en-GB">
                  <a:highlight>
                    <a:srgbClr val="FFFF00"/>
                  </a:highlight>
                </a:rPr>
                <a:t>B</a:t>
              </a:r>
            </a:p>
          </p:txBody>
        </p:sp>
        <p:cxnSp>
          <p:nvCxnSpPr>
            <p:cNvPr id="20" name="Straight Arrow Connector 19">
              <a:extLst>
                <a:ext uri="{FF2B5EF4-FFF2-40B4-BE49-F238E27FC236}">
                  <a16:creationId xmlns:a16="http://schemas.microsoft.com/office/drawing/2014/main" id="{CCA25DCB-B283-4EBB-88D4-0957961B4233}"/>
                </a:ext>
              </a:extLst>
            </p:cNvPr>
            <p:cNvCxnSpPr>
              <a:cxnSpLocks/>
            </p:cNvCxnSpPr>
            <p:nvPr/>
          </p:nvCxnSpPr>
          <p:spPr>
            <a:xfrm flipV="1">
              <a:off x="7856855" y="3802299"/>
              <a:ext cx="2130011" cy="38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EF10F90-4EAF-4D6B-8EE6-42C4D1718365}"/>
                </a:ext>
              </a:extLst>
            </p:cNvPr>
            <p:cNvCxnSpPr>
              <a:cxnSpLocks/>
            </p:cNvCxnSpPr>
            <p:nvPr/>
          </p:nvCxnSpPr>
          <p:spPr>
            <a:xfrm>
              <a:off x="7856855" y="4300295"/>
              <a:ext cx="171245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F1DF898-564C-4229-9EAE-FFBE44C91A17}"/>
                </a:ext>
              </a:extLst>
            </p:cNvPr>
            <p:cNvSpPr txBox="1"/>
            <p:nvPr/>
          </p:nvSpPr>
          <p:spPr>
            <a:xfrm>
              <a:off x="7594007" y="4117205"/>
              <a:ext cx="265678" cy="366179"/>
            </a:xfrm>
            <a:prstGeom prst="rect">
              <a:avLst/>
            </a:prstGeom>
            <a:noFill/>
          </p:spPr>
          <p:txBody>
            <a:bodyPr wrap="square" rtlCol="0">
              <a:spAutoFit/>
            </a:bodyPr>
            <a:lstStyle/>
            <a:p>
              <a:r>
                <a:rPr lang="en-GB">
                  <a:highlight>
                    <a:srgbClr val="FFFF00"/>
                  </a:highlight>
                </a:rPr>
                <a:t>C</a:t>
              </a:r>
            </a:p>
          </p:txBody>
        </p:sp>
        <p:sp>
          <p:nvSpPr>
            <p:cNvPr id="31" name="TextBox 30">
              <a:extLst>
                <a:ext uri="{FF2B5EF4-FFF2-40B4-BE49-F238E27FC236}">
                  <a16:creationId xmlns:a16="http://schemas.microsoft.com/office/drawing/2014/main" id="{3A311913-014B-48C7-8C54-4D69B9E8529F}"/>
                </a:ext>
              </a:extLst>
            </p:cNvPr>
            <p:cNvSpPr txBox="1"/>
            <p:nvPr/>
          </p:nvSpPr>
          <p:spPr>
            <a:xfrm>
              <a:off x="7594007" y="5190373"/>
              <a:ext cx="327334" cy="369332"/>
            </a:xfrm>
            <a:prstGeom prst="rect">
              <a:avLst/>
            </a:prstGeom>
            <a:noFill/>
          </p:spPr>
          <p:txBody>
            <a:bodyPr wrap="none" rtlCol="0">
              <a:spAutoFit/>
            </a:bodyPr>
            <a:lstStyle/>
            <a:p>
              <a:r>
                <a:rPr lang="en-GB">
                  <a:highlight>
                    <a:srgbClr val="FFFF00"/>
                  </a:highlight>
                </a:rPr>
                <a:t>D</a:t>
              </a:r>
            </a:p>
          </p:txBody>
        </p:sp>
      </p:grpSp>
      <p:grpSp>
        <p:nvGrpSpPr>
          <p:cNvPr id="24" name="Group 23">
            <a:extLst>
              <a:ext uri="{FF2B5EF4-FFF2-40B4-BE49-F238E27FC236}">
                <a16:creationId xmlns:a16="http://schemas.microsoft.com/office/drawing/2014/main" id="{D3ED205F-DEFE-41EA-ADE5-5C49FFE5EEEE}"/>
              </a:ext>
            </a:extLst>
          </p:cNvPr>
          <p:cNvGrpSpPr/>
          <p:nvPr/>
        </p:nvGrpSpPr>
        <p:grpSpPr>
          <a:xfrm>
            <a:off x="1426911" y="2005526"/>
            <a:ext cx="5256687" cy="2308324"/>
            <a:chOff x="6943652" y="2693639"/>
            <a:chExt cx="5256687" cy="2308324"/>
          </a:xfrm>
        </p:grpSpPr>
        <p:sp>
          <p:nvSpPr>
            <p:cNvPr id="25" name="Rectangle 6">
              <a:extLst>
                <a:ext uri="{FF2B5EF4-FFF2-40B4-BE49-F238E27FC236}">
                  <a16:creationId xmlns:a16="http://schemas.microsoft.com/office/drawing/2014/main" id="{4C383FBA-251A-4C99-BB0D-0EF94A338D9D}"/>
                </a:ext>
              </a:extLst>
            </p:cNvPr>
            <p:cNvSpPr>
              <a:spLocks noChangeArrowheads="1"/>
            </p:cNvSpPr>
            <p:nvPr/>
          </p:nvSpPr>
          <p:spPr bwMode="auto">
            <a:xfrm>
              <a:off x="6943652" y="2693639"/>
              <a:ext cx="52566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lang="en-GB" altLang="en-US">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p:txBody>
        </p:sp>
        <p:sp>
          <p:nvSpPr>
            <p:cNvPr id="27" name="TextBox 26">
              <a:extLst>
                <a:ext uri="{FF2B5EF4-FFF2-40B4-BE49-F238E27FC236}">
                  <a16:creationId xmlns:a16="http://schemas.microsoft.com/office/drawing/2014/main" id="{D11E7026-EC0A-4D2C-8B1A-6FEBB653DD0F}"/>
                </a:ext>
              </a:extLst>
            </p:cNvPr>
            <p:cNvSpPr txBox="1"/>
            <p:nvPr/>
          </p:nvSpPr>
          <p:spPr>
            <a:xfrm>
              <a:off x="7358487" y="2696031"/>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8" name="TextBox 27">
              <a:extLst>
                <a:ext uri="{FF2B5EF4-FFF2-40B4-BE49-F238E27FC236}">
                  <a16:creationId xmlns:a16="http://schemas.microsoft.com/office/drawing/2014/main" id="{19A60BB3-8ABC-4102-ADD4-9EC4D464C829}"/>
                </a:ext>
              </a:extLst>
            </p:cNvPr>
            <p:cNvSpPr txBox="1"/>
            <p:nvPr/>
          </p:nvSpPr>
          <p:spPr>
            <a:xfrm>
              <a:off x="7358487" y="3478470"/>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9" name="TextBox 28">
              <a:extLst>
                <a:ext uri="{FF2B5EF4-FFF2-40B4-BE49-F238E27FC236}">
                  <a16:creationId xmlns:a16="http://schemas.microsoft.com/office/drawing/2014/main" id="{0D5001A9-6BE9-4541-864A-8F0D62962E0F}"/>
                </a:ext>
              </a:extLst>
            </p:cNvPr>
            <p:cNvSpPr txBox="1"/>
            <p:nvPr/>
          </p:nvSpPr>
          <p:spPr>
            <a:xfrm>
              <a:off x="7358487" y="4278517"/>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grpSp>
      <p:sp>
        <p:nvSpPr>
          <p:cNvPr id="43" name="TextBox 42">
            <a:extLst>
              <a:ext uri="{FF2B5EF4-FFF2-40B4-BE49-F238E27FC236}">
                <a16:creationId xmlns:a16="http://schemas.microsoft.com/office/drawing/2014/main" id="{D0C55FAA-6117-4FA7-960E-71EB7AB6538B}"/>
              </a:ext>
            </a:extLst>
          </p:cNvPr>
          <p:cNvSpPr txBox="1"/>
          <p:nvPr/>
        </p:nvSpPr>
        <p:spPr>
          <a:xfrm>
            <a:off x="1839389" y="4373020"/>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2" name="TextBox 1">
            <a:extLst>
              <a:ext uri="{FF2B5EF4-FFF2-40B4-BE49-F238E27FC236}">
                <a16:creationId xmlns:a16="http://schemas.microsoft.com/office/drawing/2014/main" id="{0C618DC2-94ED-41DA-9282-51398A4F3669}"/>
              </a:ext>
            </a:extLst>
          </p:cNvPr>
          <p:cNvSpPr txBox="1"/>
          <p:nvPr/>
        </p:nvSpPr>
        <p:spPr>
          <a:xfrm>
            <a:off x="1459733" y="4390451"/>
            <a:ext cx="379656" cy="369332"/>
          </a:xfrm>
          <a:prstGeom prst="rect">
            <a:avLst/>
          </a:prstGeom>
          <a:noFill/>
        </p:spPr>
        <p:txBody>
          <a:bodyPr wrap="none" rtlCol="0">
            <a:spAutoFit/>
          </a:bodyPr>
          <a:lstStyle/>
          <a:p>
            <a:r>
              <a:rPr lang="en-GB"/>
              <a:t>D.</a:t>
            </a:r>
          </a:p>
        </p:txBody>
      </p:sp>
    </p:spTree>
    <p:custDataLst>
      <p:tags r:id="rId1"/>
    </p:custDataLst>
    <p:extLst>
      <p:ext uri="{BB962C8B-B14F-4D97-AF65-F5344CB8AC3E}">
        <p14:creationId xmlns:p14="http://schemas.microsoft.com/office/powerpoint/2010/main" val="3981266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sp>
        <p:nvSpPr>
          <p:cNvPr id="8" name="TextBox 7">
            <a:extLst>
              <a:ext uri="{FF2B5EF4-FFF2-40B4-BE49-F238E27FC236}">
                <a16:creationId xmlns:a16="http://schemas.microsoft.com/office/drawing/2014/main" id="{28AA9420-9DD6-4E80-A750-1B9B371E51BC}"/>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2- Vertebrae</a:t>
            </a:r>
          </a:p>
        </p:txBody>
      </p:sp>
      <p:pic>
        <p:nvPicPr>
          <p:cNvPr id="6" name="Picture 20" descr="A screenshot of a cell phone&#10;&#10;Description generated with very high confidence">
            <a:extLst>
              <a:ext uri="{FF2B5EF4-FFF2-40B4-BE49-F238E27FC236}">
                <a16:creationId xmlns:a16="http://schemas.microsoft.com/office/drawing/2014/main" id="{34A84592-09B9-426C-ACC1-4ABC504011A2}"/>
              </a:ext>
            </a:extLst>
          </p:cNvPr>
          <p:cNvPicPr>
            <a:picLocks noChangeAspect="1"/>
          </p:cNvPicPr>
          <p:nvPr/>
        </p:nvPicPr>
        <p:blipFill>
          <a:blip r:embed="rId4"/>
          <a:stretch>
            <a:fillRect/>
          </a:stretch>
        </p:blipFill>
        <p:spPr>
          <a:xfrm>
            <a:off x="9993171" y="-95965"/>
            <a:ext cx="2297152" cy="935430"/>
          </a:xfrm>
          <a:prstGeom prst="rect">
            <a:avLst/>
          </a:prstGeom>
        </p:spPr>
      </p:pic>
      <p:pic>
        <p:nvPicPr>
          <p:cNvPr id="7" name="Picture 6">
            <a:extLst>
              <a:ext uri="{FF2B5EF4-FFF2-40B4-BE49-F238E27FC236}">
                <a16:creationId xmlns:a16="http://schemas.microsoft.com/office/drawing/2014/main" id="{93F8B14F-4E28-4CDB-A0AE-A06AC6D5B6B3}"/>
              </a:ext>
            </a:extLst>
          </p:cNvPr>
          <p:cNvPicPr>
            <a:picLocks noChangeAspect="1"/>
          </p:cNvPicPr>
          <p:nvPr/>
        </p:nvPicPr>
        <p:blipFill>
          <a:blip r:embed="rId5"/>
          <a:stretch>
            <a:fillRect/>
          </a:stretch>
        </p:blipFill>
        <p:spPr>
          <a:xfrm>
            <a:off x="7917054" y="1372036"/>
            <a:ext cx="3987130" cy="4852837"/>
          </a:xfrm>
          <a:prstGeom prst="rect">
            <a:avLst/>
          </a:prstGeom>
        </p:spPr>
      </p:pic>
      <p:sp>
        <p:nvSpPr>
          <p:cNvPr id="13" name="TextBox 12">
            <a:extLst>
              <a:ext uri="{FF2B5EF4-FFF2-40B4-BE49-F238E27FC236}">
                <a16:creationId xmlns:a16="http://schemas.microsoft.com/office/drawing/2014/main" id="{4F41CB2B-6947-4969-83F6-29F3AEAAEB36}"/>
              </a:ext>
            </a:extLst>
          </p:cNvPr>
          <p:cNvSpPr txBox="1"/>
          <p:nvPr/>
        </p:nvSpPr>
        <p:spPr>
          <a:xfrm>
            <a:off x="995218" y="1572249"/>
            <a:ext cx="6384638" cy="670120"/>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Times New Roman" panose="02020603050405020304" pitchFamily="18" charset="0"/>
              </a:rPr>
              <a:t>b) </a:t>
            </a:r>
            <a:r>
              <a:rPr lang="en-GB" sz="1800">
                <a:effectLst/>
                <a:latin typeface="Arial" panose="020B0604020202020204" pitchFamily="34" charset="0"/>
                <a:ea typeface="Calibri" panose="020F0502020204030204" pitchFamily="34" charset="0"/>
                <a:cs typeface="Times New Roman" panose="02020603050405020304" pitchFamily="18" charset="0"/>
              </a:rPr>
              <a:t>Name the spinal nerve that emerges at the indicated level and explain your answer.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35F68CF-CBF2-4BE0-BA01-BEAD6A31134B}"/>
              </a:ext>
            </a:extLst>
          </p:cNvPr>
          <p:cNvSpPr txBox="1"/>
          <p:nvPr/>
        </p:nvSpPr>
        <p:spPr>
          <a:xfrm>
            <a:off x="1082628" y="2505670"/>
            <a:ext cx="6384638"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287590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sp>
        <p:nvSpPr>
          <p:cNvPr id="8" name="TextBox 7">
            <a:extLst>
              <a:ext uri="{FF2B5EF4-FFF2-40B4-BE49-F238E27FC236}">
                <a16:creationId xmlns:a16="http://schemas.microsoft.com/office/drawing/2014/main" id="{28AA9420-9DD6-4E80-A750-1B9B371E51BC}"/>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2- Vertebrae</a:t>
            </a:r>
          </a:p>
        </p:txBody>
      </p:sp>
      <p:pic>
        <p:nvPicPr>
          <p:cNvPr id="6" name="Picture 20" descr="A screenshot of a cell phone&#10;&#10;Description generated with very high confidence">
            <a:extLst>
              <a:ext uri="{FF2B5EF4-FFF2-40B4-BE49-F238E27FC236}">
                <a16:creationId xmlns:a16="http://schemas.microsoft.com/office/drawing/2014/main" id="{34A84592-09B9-426C-ACC1-4ABC504011A2}"/>
              </a:ext>
            </a:extLst>
          </p:cNvPr>
          <p:cNvPicPr>
            <a:picLocks noChangeAspect="1"/>
          </p:cNvPicPr>
          <p:nvPr/>
        </p:nvPicPr>
        <p:blipFill>
          <a:blip r:embed="rId4"/>
          <a:stretch>
            <a:fillRect/>
          </a:stretch>
        </p:blipFill>
        <p:spPr>
          <a:xfrm>
            <a:off x="9993171" y="-95965"/>
            <a:ext cx="2297152" cy="935430"/>
          </a:xfrm>
          <a:prstGeom prst="rect">
            <a:avLst/>
          </a:prstGeom>
        </p:spPr>
      </p:pic>
      <p:sp>
        <p:nvSpPr>
          <p:cNvPr id="13" name="TextBox 12">
            <a:extLst>
              <a:ext uri="{FF2B5EF4-FFF2-40B4-BE49-F238E27FC236}">
                <a16:creationId xmlns:a16="http://schemas.microsoft.com/office/drawing/2014/main" id="{4F41CB2B-6947-4969-83F6-29F3AEAAEB36}"/>
              </a:ext>
            </a:extLst>
          </p:cNvPr>
          <p:cNvSpPr txBox="1"/>
          <p:nvPr/>
        </p:nvSpPr>
        <p:spPr>
          <a:xfrm>
            <a:off x="608445" y="1121140"/>
            <a:ext cx="10975109" cy="670120"/>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Times New Roman" panose="02020603050405020304" pitchFamily="18" charset="0"/>
              </a:rPr>
              <a:t>c) Y</a:t>
            </a:r>
            <a:r>
              <a:rPr lang="en-GB" sz="1800">
                <a:effectLst/>
                <a:latin typeface="Arial" panose="020B0604020202020204" pitchFamily="34" charset="0"/>
                <a:ea typeface="Calibri" panose="020F0502020204030204" pitchFamily="34" charset="0"/>
                <a:cs typeface="Times New Roman" panose="02020603050405020304" pitchFamily="18" charset="0"/>
              </a:rPr>
              <a:t>ou are provided with different groups of vertebrae.  Distinguish and classify them to belong to either cervical, thoracic or lumbar.  Justify your answer.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D48F739-5772-4BD1-B02D-84F77B57922B}"/>
              </a:ext>
            </a:extLst>
          </p:cNvPr>
          <p:cNvPicPr>
            <a:picLocks noChangeAspect="1"/>
          </p:cNvPicPr>
          <p:nvPr/>
        </p:nvPicPr>
        <p:blipFill rotWithShape="1">
          <a:blip r:embed="rId5"/>
          <a:srcRect l="14242" t="6869" r="15253" b="6667"/>
          <a:stretch/>
        </p:blipFill>
        <p:spPr>
          <a:xfrm>
            <a:off x="8141280" y="1924026"/>
            <a:ext cx="3703782" cy="3406631"/>
          </a:xfrm>
          <a:prstGeom prst="rect">
            <a:avLst/>
          </a:prstGeom>
        </p:spPr>
      </p:pic>
      <p:pic>
        <p:nvPicPr>
          <p:cNvPr id="3" name="Picture 2">
            <a:extLst>
              <a:ext uri="{FF2B5EF4-FFF2-40B4-BE49-F238E27FC236}">
                <a16:creationId xmlns:a16="http://schemas.microsoft.com/office/drawing/2014/main" id="{76574255-BAA5-466C-964E-B840161C0ECD}"/>
              </a:ext>
            </a:extLst>
          </p:cNvPr>
          <p:cNvPicPr>
            <a:picLocks noChangeAspect="1"/>
          </p:cNvPicPr>
          <p:nvPr/>
        </p:nvPicPr>
        <p:blipFill rotWithShape="1">
          <a:blip r:embed="rId6"/>
          <a:srcRect l="37677" r="40000" b="68889"/>
          <a:stretch/>
        </p:blipFill>
        <p:spPr>
          <a:xfrm>
            <a:off x="163552" y="1884073"/>
            <a:ext cx="3297381" cy="3446584"/>
          </a:xfrm>
          <a:prstGeom prst="rect">
            <a:avLst/>
          </a:prstGeom>
        </p:spPr>
      </p:pic>
      <p:pic>
        <p:nvPicPr>
          <p:cNvPr id="5" name="Picture 4">
            <a:extLst>
              <a:ext uri="{FF2B5EF4-FFF2-40B4-BE49-F238E27FC236}">
                <a16:creationId xmlns:a16="http://schemas.microsoft.com/office/drawing/2014/main" id="{3DC8E78F-C6EF-409A-B549-29F65038526A}"/>
              </a:ext>
            </a:extLst>
          </p:cNvPr>
          <p:cNvPicPr>
            <a:picLocks noChangeAspect="1"/>
          </p:cNvPicPr>
          <p:nvPr/>
        </p:nvPicPr>
        <p:blipFill rotWithShape="1">
          <a:blip r:embed="rId7"/>
          <a:srcRect l="32121" t="31111" r="38561" b="37660"/>
          <a:stretch/>
        </p:blipFill>
        <p:spPr>
          <a:xfrm>
            <a:off x="3636428" y="1884073"/>
            <a:ext cx="4314297" cy="3446584"/>
          </a:xfrm>
          <a:prstGeom prst="rect">
            <a:avLst/>
          </a:prstGeom>
        </p:spPr>
      </p:pic>
      <p:sp>
        <p:nvSpPr>
          <p:cNvPr id="9" name="TextBox 8">
            <a:extLst>
              <a:ext uri="{FF2B5EF4-FFF2-40B4-BE49-F238E27FC236}">
                <a16:creationId xmlns:a16="http://schemas.microsoft.com/office/drawing/2014/main" id="{38D0E705-0D2B-40FD-B3D7-E314EB45EBD2}"/>
              </a:ext>
            </a:extLst>
          </p:cNvPr>
          <p:cNvSpPr txBox="1"/>
          <p:nvPr/>
        </p:nvSpPr>
        <p:spPr>
          <a:xfrm>
            <a:off x="608445" y="2244436"/>
            <a:ext cx="324128" cy="369332"/>
          </a:xfrm>
          <a:prstGeom prst="rect">
            <a:avLst/>
          </a:prstGeom>
          <a:noFill/>
        </p:spPr>
        <p:txBody>
          <a:bodyPr wrap="none" rtlCol="0">
            <a:spAutoFit/>
          </a:bodyPr>
          <a:lstStyle/>
          <a:p>
            <a:r>
              <a:rPr lang="en-GB" b="1">
                <a:solidFill>
                  <a:schemeClr val="bg1"/>
                </a:solidFill>
              </a:rPr>
              <a:t>A</a:t>
            </a:r>
          </a:p>
        </p:txBody>
      </p:sp>
      <p:sp>
        <p:nvSpPr>
          <p:cNvPr id="11" name="TextBox 10">
            <a:extLst>
              <a:ext uri="{FF2B5EF4-FFF2-40B4-BE49-F238E27FC236}">
                <a16:creationId xmlns:a16="http://schemas.microsoft.com/office/drawing/2014/main" id="{6A6C7A34-2268-48CC-8597-49D57D96A803}"/>
              </a:ext>
            </a:extLst>
          </p:cNvPr>
          <p:cNvSpPr txBox="1"/>
          <p:nvPr/>
        </p:nvSpPr>
        <p:spPr>
          <a:xfrm>
            <a:off x="3905826" y="2244436"/>
            <a:ext cx="324128" cy="369332"/>
          </a:xfrm>
          <a:prstGeom prst="rect">
            <a:avLst/>
          </a:prstGeom>
          <a:noFill/>
        </p:spPr>
        <p:txBody>
          <a:bodyPr wrap="none" rtlCol="0">
            <a:spAutoFit/>
          </a:bodyPr>
          <a:lstStyle/>
          <a:p>
            <a:r>
              <a:rPr lang="en-GB" b="1">
                <a:solidFill>
                  <a:schemeClr val="bg1"/>
                </a:solidFill>
              </a:rPr>
              <a:t>B</a:t>
            </a:r>
          </a:p>
        </p:txBody>
      </p:sp>
      <p:sp>
        <p:nvSpPr>
          <p:cNvPr id="12" name="TextBox 11">
            <a:extLst>
              <a:ext uri="{FF2B5EF4-FFF2-40B4-BE49-F238E27FC236}">
                <a16:creationId xmlns:a16="http://schemas.microsoft.com/office/drawing/2014/main" id="{6F2773F7-7CD8-4BB5-B70C-B59073202CBE}"/>
              </a:ext>
            </a:extLst>
          </p:cNvPr>
          <p:cNvSpPr txBox="1"/>
          <p:nvPr/>
        </p:nvSpPr>
        <p:spPr>
          <a:xfrm>
            <a:off x="8427027" y="2429102"/>
            <a:ext cx="306494" cy="369332"/>
          </a:xfrm>
          <a:prstGeom prst="rect">
            <a:avLst/>
          </a:prstGeom>
          <a:noFill/>
        </p:spPr>
        <p:txBody>
          <a:bodyPr wrap="none" rtlCol="0">
            <a:spAutoFit/>
          </a:bodyPr>
          <a:lstStyle/>
          <a:p>
            <a:r>
              <a:rPr lang="en-GB" b="1">
                <a:solidFill>
                  <a:schemeClr val="bg1"/>
                </a:solidFill>
              </a:rPr>
              <a:t>C</a:t>
            </a:r>
          </a:p>
        </p:txBody>
      </p:sp>
      <p:sp>
        <p:nvSpPr>
          <p:cNvPr id="14" name="TextBox 13">
            <a:extLst>
              <a:ext uri="{FF2B5EF4-FFF2-40B4-BE49-F238E27FC236}">
                <a16:creationId xmlns:a16="http://schemas.microsoft.com/office/drawing/2014/main" id="{84139DA9-6B09-4BE5-B70A-2E49324A807A}"/>
              </a:ext>
            </a:extLst>
          </p:cNvPr>
          <p:cNvSpPr txBox="1"/>
          <p:nvPr/>
        </p:nvSpPr>
        <p:spPr>
          <a:xfrm>
            <a:off x="163551" y="5536805"/>
            <a:ext cx="4639357"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spTree>
    <p:custDataLst>
      <p:tags r:id="rId1"/>
    </p:custDataLst>
    <p:extLst>
      <p:ext uri="{BB962C8B-B14F-4D97-AF65-F5344CB8AC3E}">
        <p14:creationId xmlns:p14="http://schemas.microsoft.com/office/powerpoint/2010/main" val="2192647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sp>
        <p:nvSpPr>
          <p:cNvPr id="8" name="TextBox 7">
            <a:extLst>
              <a:ext uri="{FF2B5EF4-FFF2-40B4-BE49-F238E27FC236}">
                <a16:creationId xmlns:a16="http://schemas.microsoft.com/office/drawing/2014/main" id="{28AA9420-9DD6-4E80-A750-1B9B371E51BC}"/>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2- Vertebrae</a:t>
            </a:r>
          </a:p>
        </p:txBody>
      </p:sp>
      <p:pic>
        <p:nvPicPr>
          <p:cNvPr id="6" name="Picture 20" descr="A screenshot of a cell phone&#10;&#10;Description generated with very high confidence">
            <a:extLst>
              <a:ext uri="{FF2B5EF4-FFF2-40B4-BE49-F238E27FC236}">
                <a16:creationId xmlns:a16="http://schemas.microsoft.com/office/drawing/2014/main" id="{34A84592-09B9-426C-ACC1-4ABC504011A2}"/>
              </a:ext>
            </a:extLst>
          </p:cNvPr>
          <p:cNvPicPr>
            <a:picLocks noChangeAspect="1"/>
          </p:cNvPicPr>
          <p:nvPr/>
        </p:nvPicPr>
        <p:blipFill>
          <a:blip r:embed="rId4"/>
          <a:stretch>
            <a:fillRect/>
          </a:stretch>
        </p:blipFill>
        <p:spPr>
          <a:xfrm>
            <a:off x="9993171" y="-95965"/>
            <a:ext cx="2297152" cy="935430"/>
          </a:xfrm>
          <a:prstGeom prst="rect">
            <a:avLst/>
          </a:prstGeom>
        </p:spPr>
      </p:pic>
      <p:sp>
        <p:nvSpPr>
          <p:cNvPr id="13" name="TextBox 12">
            <a:extLst>
              <a:ext uri="{FF2B5EF4-FFF2-40B4-BE49-F238E27FC236}">
                <a16:creationId xmlns:a16="http://schemas.microsoft.com/office/drawing/2014/main" id="{4F41CB2B-6947-4969-83F6-29F3AEAAEB36}"/>
              </a:ext>
            </a:extLst>
          </p:cNvPr>
          <p:cNvSpPr txBox="1"/>
          <p:nvPr/>
        </p:nvSpPr>
        <p:spPr>
          <a:xfrm>
            <a:off x="608445" y="1121140"/>
            <a:ext cx="10975109" cy="670120"/>
          </a:xfrm>
          <a:prstGeom prst="rect">
            <a:avLst/>
          </a:prstGeom>
          <a:noFill/>
        </p:spPr>
        <p:txBody>
          <a:bodyPr wrap="square">
            <a:spAutoFit/>
          </a:bodyPr>
          <a:lstStyle/>
          <a:p>
            <a:pPr lvl="0">
              <a:lnSpc>
                <a:spcPct val="107000"/>
              </a:lnSpc>
              <a:spcAft>
                <a:spcPts val="800"/>
              </a:spcAft>
            </a:pPr>
            <a:r>
              <a:rPr lang="en-GB">
                <a:latin typeface="Arial" panose="020B0604020202020204" pitchFamily="34" charset="0"/>
                <a:ea typeface="Calibri" panose="020F0502020204030204" pitchFamily="34" charset="0"/>
                <a:cs typeface="Times New Roman" panose="02020603050405020304" pitchFamily="18" charset="0"/>
              </a:rPr>
              <a:t>d) Y</a:t>
            </a:r>
            <a:r>
              <a:rPr lang="en-GB" sz="1800">
                <a:effectLst/>
                <a:latin typeface="Arial" panose="020B0604020202020204" pitchFamily="34" charset="0"/>
                <a:ea typeface="Calibri" panose="020F0502020204030204" pitchFamily="34" charset="0"/>
                <a:cs typeface="Times New Roman" panose="02020603050405020304" pitchFamily="18" charset="0"/>
              </a:rPr>
              <a:t>ou are provided with two vertebrae.  Name them and classify them to belong to either cervical, thoracic or lumbar.  Would they be classified as typical or atypical vertebrae. Justify your answers.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4139DA9-6B09-4BE5-B70A-2E49324A807A}"/>
              </a:ext>
            </a:extLst>
          </p:cNvPr>
          <p:cNvSpPr txBox="1"/>
          <p:nvPr/>
        </p:nvSpPr>
        <p:spPr>
          <a:xfrm>
            <a:off x="608443" y="5536805"/>
            <a:ext cx="9884066" cy="400110"/>
          </a:xfrm>
          <a:prstGeom prst="rect">
            <a:avLst/>
          </a:prstGeom>
          <a:noFill/>
          <a:ln>
            <a:solidFill>
              <a:schemeClr val="tx1"/>
            </a:solidFill>
          </a:ln>
        </p:spPr>
        <p:txBody>
          <a:bodyPr wrap="square" rtlCol="0">
            <a:spAutoFit/>
          </a:bodyPr>
          <a:lstStyle/>
          <a:p>
            <a:r>
              <a:rPr lang="en-GB" sz="2000" dirty="0">
                <a:solidFill>
                  <a:srgbClr val="FF0000"/>
                </a:solidFill>
                <a:latin typeface="Arial" panose="020B0604020202020204" pitchFamily="34" charset="0"/>
                <a:cs typeface="Arial" panose="020B0604020202020204" pitchFamily="34" charset="0"/>
              </a:rPr>
              <a:t>Type your answer here:</a:t>
            </a:r>
          </a:p>
        </p:txBody>
      </p:sp>
      <p:pic>
        <p:nvPicPr>
          <p:cNvPr id="7" name="Picture 6">
            <a:extLst>
              <a:ext uri="{FF2B5EF4-FFF2-40B4-BE49-F238E27FC236}">
                <a16:creationId xmlns:a16="http://schemas.microsoft.com/office/drawing/2014/main" id="{5EE3F946-C2D9-4FA9-9DE9-D0F4F350A0A7}"/>
              </a:ext>
            </a:extLst>
          </p:cNvPr>
          <p:cNvPicPr>
            <a:picLocks noChangeAspect="1"/>
          </p:cNvPicPr>
          <p:nvPr/>
        </p:nvPicPr>
        <p:blipFill rotWithShape="1">
          <a:blip r:embed="rId5"/>
          <a:srcRect l="26263" t="26119" r="27474" b="35233"/>
          <a:stretch/>
        </p:blipFill>
        <p:spPr>
          <a:xfrm rot="10800000">
            <a:off x="608444" y="2103757"/>
            <a:ext cx="3400137" cy="2650486"/>
          </a:xfrm>
          <a:prstGeom prst="rect">
            <a:avLst/>
          </a:prstGeom>
        </p:spPr>
      </p:pic>
      <p:sp>
        <p:nvSpPr>
          <p:cNvPr id="15" name="TextBox 14">
            <a:extLst>
              <a:ext uri="{FF2B5EF4-FFF2-40B4-BE49-F238E27FC236}">
                <a16:creationId xmlns:a16="http://schemas.microsoft.com/office/drawing/2014/main" id="{456DE4EB-B031-4E7D-8BF2-8D6EFBF47CF0}"/>
              </a:ext>
            </a:extLst>
          </p:cNvPr>
          <p:cNvSpPr txBox="1"/>
          <p:nvPr/>
        </p:nvSpPr>
        <p:spPr>
          <a:xfrm>
            <a:off x="608445" y="2244436"/>
            <a:ext cx="324128" cy="369332"/>
          </a:xfrm>
          <a:prstGeom prst="rect">
            <a:avLst/>
          </a:prstGeom>
          <a:noFill/>
        </p:spPr>
        <p:txBody>
          <a:bodyPr wrap="none" rtlCol="0">
            <a:spAutoFit/>
          </a:bodyPr>
          <a:lstStyle/>
          <a:p>
            <a:r>
              <a:rPr lang="en-GB" b="1">
                <a:solidFill>
                  <a:schemeClr val="bg1"/>
                </a:solidFill>
              </a:rPr>
              <a:t>A</a:t>
            </a:r>
          </a:p>
        </p:txBody>
      </p:sp>
      <p:grpSp>
        <p:nvGrpSpPr>
          <p:cNvPr id="17" name="Group 16">
            <a:extLst>
              <a:ext uri="{FF2B5EF4-FFF2-40B4-BE49-F238E27FC236}">
                <a16:creationId xmlns:a16="http://schemas.microsoft.com/office/drawing/2014/main" id="{E03BD42A-6FA6-41AD-80D4-D71C851D806A}"/>
              </a:ext>
            </a:extLst>
          </p:cNvPr>
          <p:cNvGrpSpPr/>
          <p:nvPr/>
        </p:nvGrpSpPr>
        <p:grpSpPr>
          <a:xfrm>
            <a:off x="4433454" y="2108419"/>
            <a:ext cx="2743201" cy="2650250"/>
            <a:chOff x="6095999" y="2073172"/>
            <a:chExt cx="2743201" cy="2650250"/>
          </a:xfrm>
        </p:grpSpPr>
        <p:pic>
          <p:nvPicPr>
            <p:cNvPr id="10" name="Picture 9">
              <a:extLst>
                <a:ext uri="{FF2B5EF4-FFF2-40B4-BE49-F238E27FC236}">
                  <a16:creationId xmlns:a16="http://schemas.microsoft.com/office/drawing/2014/main" id="{216F3A0D-400A-48A2-B6F9-64E1DCE0B06C}"/>
                </a:ext>
              </a:extLst>
            </p:cNvPr>
            <p:cNvPicPr>
              <a:picLocks noChangeAspect="1"/>
            </p:cNvPicPr>
            <p:nvPr/>
          </p:nvPicPr>
          <p:blipFill rotWithShape="1">
            <a:blip r:embed="rId6"/>
            <a:srcRect l="31294" t="22222" r="29394" b="27138"/>
            <a:stretch/>
          </p:blipFill>
          <p:spPr>
            <a:xfrm>
              <a:off x="6095999" y="2073172"/>
              <a:ext cx="2743201" cy="2650250"/>
            </a:xfrm>
            <a:prstGeom prst="rect">
              <a:avLst/>
            </a:prstGeom>
          </p:spPr>
        </p:pic>
        <p:sp>
          <p:nvSpPr>
            <p:cNvPr id="16" name="TextBox 15">
              <a:extLst>
                <a:ext uri="{FF2B5EF4-FFF2-40B4-BE49-F238E27FC236}">
                  <a16:creationId xmlns:a16="http://schemas.microsoft.com/office/drawing/2014/main" id="{A78AB837-A058-4C06-B13E-CC6BC3374214}"/>
                </a:ext>
              </a:extLst>
            </p:cNvPr>
            <p:cNvSpPr txBox="1"/>
            <p:nvPr/>
          </p:nvSpPr>
          <p:spPr>
            <a:xfrm>
              <a:off x="6095999" y="2332182"/>
              <a:ext cx="324128" cy="369332"/>
            </a:xfrm>
            <a:prstGeom prst="rect">
              <a:avLst/>
            </a:prstGeom>
            <a:noFill/>
          </p:spPr>
          <p:txBody>
            <a:bodyPr wrap="none" rtlCol="0">
              <a:spAutoFit/>
            </a:bodyPr>
            <a:lstStyle/>
            <a:p>
              <a:r>
                <a:rPr lang="en-GB" b="1">
                  <a:solidFill>
                    <a:schemeClr val="bg1"/>
                  </a:solidFill>
                </a:rPr>
                <a:t>B</a:t>
              </a:r>
            </a:p>
          </p:txBody>
        </p:sp>
      </p:grpSp>
    </p:spTree>
    <p:custDataLst>
      <p:tags r:id="rId1"/>
    </p:custDataLst>
    <p:extLst>
      <p:ext uri="{BB962C8B-B14F-4D97-AF65-F5344CB8AC3E}">
        <p14:creationId xmlns:p14="http://schemas.microsoft.com/office/powerpoint/2010/main" val="1477949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close up of a logo&#10;&#10;Description generated with very high confidence">
            <a:extLst>
              <a:ext uri="{FF2B5EF4-FFF2-40B4-BE49-F238E27FC236}">
                <a16:creationId xmlns:a16="http://schemas.microsoft.com/office/drawing/2014/main" id="{94016EC4-9F7C-4541-AE48-6E929AC23B66}"/>
              </a:ext>
            </a:extLst>
          </p:cNvPr>
          <p:cNvPicPr>
            <a:picLocks noChangeAspect="1"/>
          </p:cNvPicPr>
          <p:nvPr/>
        </p:nvPicPr>
        <p:blipFill>
          <a:blip r:embed="rId3"/>
          <a:stretch>
            <a:fillRect/>
          </a:stretch>
        </p:blipFill>
        <p:spPr>
          <a:xfrm>
            <a:off x="0" y="-47323"/>
            <a:ext cx="12192000" cy="886788"/>
          </a:xfrm>
          <a:prstGeom prst="rect">
            <a:avLst/>
          </a:prstGeom>
        </p:spPr>
      </p:pic>
      <p:sp>
        <p:nvSpPr>
          <p:cNvPr id="8" name="TextBox 7">
            <a:extLst>
              <a:ext uri="{FF2B5EF4-FFF2-40B4-BE49-F238E27FC236}">
                <a16:creationId xmlns:a16="http://schemas.microsoft.com/office/drawing/2014/main" id="{28AA9420-9DD6-4E80-A750-1B9B371E51BC}"/>
              </a:ext>
            </a:extLst>
          </p:cNvPr>
          <p:cNvSpPr txBox="1"/>
          <p:nvPr/>
        </p:nvSpPr>
        <p:spPr>
          <a:xfrm flipH="1">
            <a:off x="163552" y="111426"/>
            <a:ext cx="9429135" cy="584775"/>
          </a:xfrm>
          <a:prstGeom prst="rect">
            <a:avLst/>
          </a:prstGeom>
          <a:noFill/>
        </p:spPr>
        <p:txBody>
          <a:bodyPr wrap="square" rtlCol="0">
            <a:spAutoFit/>
          </a:bodyPr>
          <a:lstStyle/>
          <a:p>
            <a:r>
              <a:rPr lang="en-GB" sz="3200">
                <a:solidFill>
                  <a:schemeClr val="bg1"/>
                </a:solidFill>
                <a:latin typeface="Arial" panose="020B0604020202020204" pitchFamily="34" charset="0"/>
                <a:cs typeface="Arial" panose="020B0604020202020204" pitchFamily="34" charset="0"/>
              </a:rPr>
              <a:t>Task 3 – </a:t>
            </a:r>
            <a:r>
              <a:rPr lang="en-GB" sz="3200" b="1">
                <a:solidFill>
                  <a:schemeClr val="bg1"/>
                </a:solidFill>
                <a:effectLst/>
                <a:latin typeface="Arial" panose="020B0604020202020204" pitchFamily="34" charset="0"/>
                <a:ea typeface="Calibri" panose="020F0502020204030204" pitchFamily="34" charset="0"/>
              </a:rPr>
              <a:t>Spinal cord and its meninges</a:t>
            </a:r>
            <a:endParaRPr lang="en-GB" sz="3200">
              <a:solidFill>
                <a:schemeClr val="bg1"/>
              </a:solidFill>
              <a:latin typeface="Arial" panose="020B0604020202020204" pitchFamily="34" charset="0"/>
              <a:cs typeface="Arial" panose="020B0604020202020204" pitchFamily="34" charset="0"/>
            </a:endParaRPr>
          </a:p>
        </p:txBody>
      </p:sp>
      <p:pic>
        <p:nvPicPr>
          <p:cNvPr id="6" name="Picture 20" descr="A screenshot of a cell phone&#10;&#10;Description generated with very high confidence">
            <a:extLst>
              <a:ext uri="{FF2B5EF4-FFF2-40B4-BE49-F238E27FC236}">
                <a16:creationId xmlns:a16="http://schemas.microsoft.com/office/drawing/2014/main" id="{34A84592-09B9-426C-ACC1-4ABC504011A2}"/>
              </a:ext>
            </a:extLst>
          </p:cNvPr>
          <p:cNvPicPr>
            <a:picLocks noChangeAspect="1"/>
          </p:cNvPicPr>
          <p:nvPr/>
        </p:nvPicPr>
        <p:blipFill>
          <a:blip r:embed="rId4"/>
          <a:stretch>
            <a:fillRect/>
          </a:stretch>
        </p:blipFill>
        <p:spPr>
          <a:xfrm>
            <a:off x="9993171" y="-95965"/>
            <a:ext cx="2297152" cy="935430"/>
          </a:xfrm>
          <a:prstGeom prst="rect">
            <a:avLst/>
          </a:prstGeom>
        </p:spPr>
      </p:pic>
      <p:pic>
        <p:nvPicPr>
          <p:cNvPr id="3" name="Picture 2">
            <a:extLst>
              <a:ext uri="{FF2B5EF4-FFF2-40B4-BE49-F238E27FC236}">
                <a16:creationId xmlns:a16="http://schemas.microsoft.com/office/drawing/2014/main" id="{920AC397-CB14-40BD-9F69-51D31D9B58B4}"/>
              </a:ext>
            </a:extLst>
          </p:cNvPr>
          <p:cNvPicPr>
            <a:picLocks noChangeAspect="1"/>
          </p:cNvPicPr>
          <p:nvPr/>
        </p:nvPicPr>
        <p:blipFill rotWithShape="1">
          <a:blip r:embed="rId5"/>
          <a:srcRect l="30988" r="36464" b="9091"/>
          <a:stretch/>
        </p:blipFill>
        <p:spPr>
          <a:xfrm>
            <a:off x="9217891" y="860399"/>
            <a:ext cx="2835563" cy="5939858"/>
          </a:xfrm>
          <a:prstGeom prst="rect">
            <a:avLst/>
          </a:prstGeom>
        </p:spPr>
      </p:pic>
      <p:sp>
        <p:nvSpPr>
          <p:cNvPr id="12" name="Rectangle 11">
            <a:extLst>
              <a:ext uri="{FF2B5EF4-FFF2-40B4-BE49-F238E27FC236}">
                <a16:creationId xmlns:a16="http://schemas.microsoft.com/office/drawing/2014/main" id="{8DB0C65A-175E-4268-A90C-0C0EAE47EE14}"/>
              </a:ext>
            </a:extLst>
          </p:cNvPr>
          <p:cNvSpPr/>
          <p:nvPr/>
        </p:nvSpPr>
        <p:spPr>
          <a:xfrm>
            <a:off x="407384" y="1183771"/>
            <a:ext cx="7295743" cy="399725"/>
          </a:xfrm>
          <a:prstGeom prst="rect">
            <a:avLst/>
          </a:prstGeom>
        </p:spPr>
        <p:txBody>
          <a:bodyPr wrap="square">
            <a:spAutoFit/>
          </a:bodyPr>
          <a:lstStyle/>
          <a:p>
            <a:pPr>
              <a:lnSpc>
                <a:spcPct val="107000"/>
              </a:lnSpc>
            </a:pPr>
            <a:r>
              <a:rPr lang="en-GB" sz="2000">
                <a:latin typeface="Arial" panose="020B0604020202020204" pitchFamily="34" charset="0"/>
                <a:ea typeface="Calibri" panose="020F0502020204030204" pitchFamily="34" charset="0"/>
                <a:cs typeface="Arial" panose="020B0604020202020204" pitchFamily="34" charset="0"/>
              </a:rPr>
              <a:t>a. </a:t>
            </a:r>
            <a:r>
              <a:rPr lang="en-GB" sz="1800">
                <a:effectLst/>
                <a:latin typeface="Arial" panose="020B0604020202020204" pitchFamily="34" charset="0"/>
                <a:ea typeface="Calibri" panose="020F0502020204030204" pitchFamily="34" charset="0"/>
                <a:cs typeface="Times New Roman" panose="02020603050405020304" pitchFamily="18" charset="0"/>
              </a:rPr>
              <a:t>Label (A-D) the different parts of the spinal cord.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oup 28">
            <a:extLst>
              <a:ext uri="{FF2B5EF4-FFF2-40B4-BE49-F238E27FC236}">
                <a16:creationId xmlns:a16="http://schemas.microsoft.com/office/drawing/2014/main" id="{E10BC523-FC75-47FE-B460-F20BDA1FE9C5}"/>
              </a:ext>
            </a:extLst>
          </p:cNvPr>
          <p:cNvGrpSpPr/>
          <p:nvPr/>
        </p:nvGrpSpPr>
        <p:grpSpPr>
          <a:xfrm>
            <a:off x="575479" y="1924174"/>
            <a:ext cx="5256687" cy="2308324"/>
            <a:chOff x="6943652" y="2693639"/>
            <a:chExt cx="5256687" cy="2308324"/>
          </a:xfrm>
        </p:grpSpPr>
        <p:sp>
          <p:nvSpPr>
            <p:cNvPr id="30" name="Rectangle 6">
              <a:extLst>
                <a:ext uri="{FF2B5EF4-FFF2-40B4-BE49-F238E27FC236}">
                  <a16:creationId xmlns:a16="http://schemas.microsoft.com/office/drawing/2014/main" id="{C40508B2-BE85-4E35-8B6B-9003D7260B56}"/>
                </a:ext>
              </a:extLst>
            </p:cNvPr>
            <p:cNvSpPr>
              <a:spLocks noChangeArrowheads="1"/>
            </p:cNvSpPr>
            <p:nvPr/>
          </p:nvSpPr>
          <p:spPr bwMode="auto">
            <a:xfrm>
              <a:off x="6943652" y="2693639"/>
              <a:ext cx="52566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lang="en-GB" altLang="en-US">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r>
                <a:rPr kumimoji="0" lang="en-GB" altLang="en-US" b="0" i="0" u="none" strike="noStrike" cap="none" normalizeH="0" baseline="0">
                  <a:ln>
                    <a:noFill/>
                  </a:ln>
                  <a:solidFill>
                    <a:schemeClr val="tx1"/>
                  </a:solidFill>
                  <a:effectLst/>
                  <a:ea typeface="Calibri" panose="020F0502020204030204" pitchFamily="34" charset="0"/>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 typeface="+mj-lt"/>
                <a:buAutoNum type="alphaUcPeriod"/>
                <a:tabLst/>
              </a:pPr>
              <a:endParaRPr kumimoji="0" lang="en-GB" altLang="en-US" b="0" i="0" u="none" strike="noStrike" cap="none" normalizeH="0" baseline="0">
                <a:ln>
                  <a:noFill/>
                </a:ln>
                <a:solidFill>
                  <a:schemeClr val="tx1"/>
                </a:solidFill>
                <a:effectLst/>
                <a:cs typeface="Arial" panose="020B0604020202020204" pitchFamily="34" charset="0"/>
              </a:endParaRPr>
            </a:p>
          </p:txBody>
        </p:sp>
        <p:sp>
          <p:nvSpPr>
            <p:cNvPr id="31" name="TextBox 30">
              <a:extLst>
                <a:ext uri="{FF2B5EF4-FFF2-40B4-BE49-F238E27FC236}">
                  <a16:creationId xmlns:a16="http://schemas.microsoft.com/office/drawing/2014/main" id="{3EE6D58A-73F1-4D74-9754-D5686D020628}"/>
                </a:ext>
              </a:extLst>
            </p:cNvPr>
            <p:cNvSpPr txBox="1"/>
            <p:nvPr/>
          </p:nvSpPr>
          <p:spPr>
            <a:xfrm>
              <a:off x="7358487" y="2696031"/>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32" name="TextBox 31">
              <a:extLst>
                <a:ext uri="{FF2B5EF4-FFF2-40B4-BE49-F238E27FC236}">
                  <a16:creationId xmlns:a16="http://schemas.microsoft.com/office/drawing/2014/main" id="{27769BF1-70EF-4952-B2ED-22F3C260C818}"/>
                </a:ext>
              </a:extLst>
            </p:cNvPr>
            <p:cNvSpPr txBox="1"/>
            <p:nvPr/>
          </p:nvSpPr>
          <p:spPr>
            <a:xfrm>
              <a:off x="7358487" y="3478470"/>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sp>
          <p:nvSpPr>
            <p:cNvPr id="33" name="TextBox 32">
              <a:extLst>
                <a:ext uri="{FF2B5EF4-FFF2-40B4-BE49-F238E27FC236}">
                  <a16:creationId xmlns:a16="http://schemas.microsoft.com/office/drawing/2014/main" id="{7EE5C422-9F9E-4FB1-B0D1-67C5447C511B}"/>
                </a:ext>
              </a:extLst>
            </p:cNvPr>
            <p:cNvSpPr txBox="1"/>
            <p:nvPr/>
          </p:nvSpPr>
          <p:spPr>
            <a:xfrm>
              <a:off x="7358487" y="4278517"/>
              <a:ext cx="3594674" cy="369332"/>
            </a:xfrm>
            <a:prstGeom prst="rect">
              <a:avLst/>
            </a:prstGeom>
            <a:noFill/>
            <a:ln>
              <a:solidFill>
                <a:schemeClr val="tx1"/>
              </a:solidFill>
            </a:ln>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Type your answer here:</a:t>
              </a:r>
            </a:p>
          </p:txBody>
        </p:sp>
      </p:grpSp>
      <p:sp>
        <p:nvSpPr>
          <p:cNvPr id="35" name="TextBox 34">
            <a:extLst>
              <a:ext uri="{FF2B5EF4-FFF2-40B4-BE49-F238E27FC236}">
                <a16:creationId xmlns:a16="http://schemas.microsoft.com/office/drawing/2014/main" id="{DFB5DBAE-CD4D-46C2-93E8-71CE71B4F29E}"/>
              </a:ext>
            </a:extLst>
          </p:cNvPr>
          <p:cNvSpPr txBox="1"/>
          <p:nvPr/>
        </p:nvSpPr>
        <p:spPr>
          <a:xfrm>
            <a:off x="8188985" y="1924174"/>
            <a:ext cx="338554" cy="369332"/>
          </a:xfrm>
          <a:prstGeom prst="rect">
            <a:avLst/>
          </a:prstGeom>
          <a:noFill/>
        </p:spPr>
        <p:txBody>
          <a:bodyPr wrap="none" rtlCol="0">
            <a:spAutoFit/>
          </a:bodyPr>
          <a:lstStyle/>
          <a:p>
            <a:r>
              <a:rPr lang="en-GB">
                <a:highlight>
                  <a:srgbClr val="FFFF00"/>
                </a:highlight>
                <a:latin typeface="Arial" panose="020B0604020202020204" pitchFamily="34" charset="0"/>
                <a:cs typeface="Arial" panose="020B0604020202020204" pitchFamily="34" charset="0"/>
              </a:rPr>
              <a:t>A</a:t>
            </a:r>
          </a:p>
        </p:txBody>
      </p:sp>
      <p:cxnSp>
        <p:nvCxnSpPr>
          <p:cNvPr id="36" name="Straight Arrow Connector 35">
            <a:extLst>
              <a:ext uri="{FF2B5EF4-FFF2-40B4-BE49-F238E27FC236}">
                <a16:creationId xmlns:a16="http://schemas.microsoft.com/office/drawing/2014/main" id="{4C63B725-F2A4-4226-B428-BFF7DA346C0A}"/>
              </a:ext>
            </a:extLst>
          </p:cNvPr>
          <p:cNvCxnSpPr>
            <a:cxnSpLocks/>
          </p:cNvCxnSpPr>
          <p:nvPr/>
        </p:nvCxnSpPr>
        <p:spPr>
          <a:xfrm>
            <a:off x="8422336" y="2071258"/>
            <a:ext cx="23819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99A7DD-6F05-476E-B4D7-CB61CA1F0B8E}"/>
              </a:ext>
            </a:extLst>
          </p:cNvPr>
          <p:cNvSpPr txBox="1"/>
          <p:nvPr/>
        </p:nvSpPr>
        <p:spPr>
          <a:xfrm>
            <a:off x="8176080" y="2506702"/>
            <a:ext cx="338554" cy="369332"/>
          </a:xfrm>
          <a:prstGeom prst="rect">
            <a:avLst/>
          </a:prstGeom>
          <a:noFill/>
        </p:spPr>
        <p:txBody>
          <a:bodyPr wrap="none" rtlCol="0">
            <a:spAutoFit/>
          </a:bodyPr>
          <a:lstStyle/>
          <a:p>
            <a:r>
              <a:rPr lang="en-GB">
                <a:highlight>
                  <a:srgbClr val="FFFF00"/>
                </a:highlight>
                <a:latin typeface="Arial" panose="020B0604020202020204" pitchFamily="34" charset="0"/>
                <a:cs typeface="Arial" panose="020B0604020202020204" pitchFamily="34" charset="0"/>
              </a:rPr>
              <a:t>B</a:t>
            </a:r>
          </a:p>
        </p:txBody>
      </p:sp>
      <p:cxnSp>
        <p:nvCxnSpPr>
          <p:cNvPr id="38" name="Straight Arrow Connector 37">
            <a:extLst>
              <a:ext uri="{FF2B5EF4-FFF2-40B4-BE49-F238E27FC236}">
                <a16:creationId xmlns:a16="http://schemas.microsoft.com/office/drawing/2014/main" id="{142BD4A6-E7F6-486B-8BF4-23F77E972E5D}"/>
              </a:ext>
            </a:extLst>
          </p:cNvPr>
          <p:cNvCxnSpPr>
            <a:cxnSpLocks/>
          </p:cNvCxnSpPr>
          <p:nvPr/>
        </p:nvCxnSpPr>
        <p:spPr>
          <a:xfrm>
            <a:off x="8409431" y="2653786"/>
            <a:ext cx="238199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1122387-9431-44F8-A458-A9D26E760F16}"/>
              </a:ext>
            </a:extLst>
          </p:cNvPr>
          <p:cNvSpPr txBox="1"/>
          <p:nvPr/>
        </p:nvSpPr>
        <p:spPr>
          <a:xfrm>
            <a:off x="8261035" y="3553460"/>
            <a:ext cx="351378" cy="369332"/>
          </a:xfrm>
          <a:prstGeom prst="rect">
            <a:avLst/>
          </a:prstGeom>
          <a:noFill/>
        </p:spPr>
        <p:txBody>
          <a:bodyPr wrap="none" rtlCol="0">
            <a:spAutoFit/>
          </a:bodyPr>
          <a:lstStyle/>
          <a:p>
            <a:r>
              <a:rPr lang="en-GB">
                <a:highlight>
                  <a:srgbClr val="FFFF00"/>
                </a:highlight>
                <a:latin typeface="Arial" panose="020B0604020202020204" pitchFamily="34" charset="0"/>
                <a:cs typeface="Arial" panose="020B0604020202020204" pitchFamily="34" charset="0"/>
              </a:rPr>
              <a:t>C</a:t>
            </a:r>
          </a:p>
        </p:txBody>
      </p:sp>
      <p:cxnSp>
        <p:nvCxnSpPr>
          <p:cNvPr id="40" name="Straight Arrow Connector 39">
            <a:extLst>
              <a:ext uri="{FF2B5EF4-FFF2-40B4-BE49-F238E27FC236}">
                <a16:creationId xmlns:a16="http://schemas.microsoft.com/office/drawing/2014/main" id="{9C5D1EA1-07F1-4F54-B356-02FBB056CA00}"/>
              </a:ext>
            </a:extLst>
          </p:cNvPr>
          <p:cNvCxnSpPr>
            <a:cxnSpLocks/>
          </p:cNvCxnSpPr>
          <p:nvPr/>
        </p:nvCxnSpPr>
        <p:spPr>
          <a:xfrm>
            <a:off x="8506701" y="3743507"/>
            <a:ext cx="213980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038714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29DF5B41048B439F86D7D838AB1BDE" ma:contentTypeVersion="5" ma:contentTypeDescription="Create a new document." ma:contentTypeScope="" ma:versionID="0dfb498f466b385324a653c9c39b1b13">
  <xsd:schema xmlns:xsd="http://www.w3.org/2001/XMLSchema" xmlns:xs="http://www.w3.org/2001/XMLSchema" xmlns:p="http://schemas.microsoft.com/office/2006/metadata/properties" xmlns:ns2="f91482a4-ec16-4987-bf09-635df4efbee4" targetNamespace="http://schemas.microsoft.com/office/2006/metadata/properties" ma:root="true" ma:fieldsID="7c986cbf0152012ce1c6f3e2a1e24ff4" ns2:_="">
    <xsd:import namespace="f91482a4-ec16-4987-bf09-635df4efbee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482a4-ec16-4987-bf09-635df4efbe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4BBF83-62A4-4F6F-8E67-E31DE6218154}">
  <ds:schemaRefs>
    <ds:schemaRef ds:uri="f91482a4-ec16-4987-bf09-635df4efbe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1A45C7-D759-4BA4-91E2-C540993BCCDE}">
  <ds:schemaRefs>
    <ds:schemaRef ds:uri="http://schemas.microsoft.com/sharepoint/v3/contenttype/forms"/>
  </ds:schemaRefs>
</ds:datastoreItem>
</file>

<file path=customXml/itemProps3.xml><?xml version="1.0" encoding="utf-8"?>
<ds:datastoreItem xmlns:ds="http://schemas.openxmlformats.org/officeDocument/2006/customXml" ds:itemID="{BE83E380-7DFF-41EC-BDEC-A9BE2EB6245B}">
  <ds:schemaRefs>
    <ds:schemaRef ds:uri="31f1805e-0e6c-476b-8990-1e6d4ed1960f"/>
    <ds:schemaRef ds:uri="b0f7d94c-6f49-4946-a5bf-893bdb0fd3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1199</TotalTime>
  <Words>1600</Words>
  <Application>Microsoft Macintosh PowerPoint</Application>
  <PresentationFormat>Widescreen</PresentationFormat>
  <Paragraphs>241</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Oxygen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Shaw</dc:creator>
  <cp:lastModifiedBy>Mike McCarthy</cp:lastModifiedBy>
  <cp:revision>22</cp:revision>
  <dcterms:created xsi:type="dcterms:W3CDTF">2020-05-21T13:34:32Z</dcterms:created>
  <dcterms:modified xsi:type="dcterms:W3CDTF">2023-11-27T11:08:47Z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00D345C0-E04D-497C-B98F-1E75B28FAD06</vt:lpwstr>
  </property>
  <property fmtid="{D5CDD505-2E9C-101B-9397-08002B2CF9AE}" pid="3" name="ArticulatePath">
    <vt:lpwstr>Presentation2</vt:lpwstr>
  </property>
  <property fmtid="{D5CDD505-2E9C-101B-9397-08002B2CF9AE}" pid="4" name="ContentTypeId">
    <vt:lpwstr>0x0101000029DF5B41048B439F86D7D838AB1BDE</vt:lpwstr>
  </property>
</Properties>
</file>